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30"/>
  </p:notesMasterIdLst>
  <p:sldIdLst>
    <p:sldId id="439" r:id="rId3"/>
    <p:sldId id="477" r:id="rId4"/>
    <p:sldId id="275" r:id="rId5"/>
    <p:sldId id="262" r:id="rId6"/>
    <p:sldId id="282" r:id="rId7"/>
    <p:sldId id="267" r:id="rId8"/>
    <p:sldId id="268" r:id="rId9"/>
    <p:sldId id="269" r:id="rId10"/>
    <p:sldId id="277" r:id="rId11"/>
    <p:sldId id="270" r:id="rId12"/>
    <p:sldId id="271" r:id="rId13"/>
    <p:sldId id="272" r:id="rId14"/>
    <p:sldId id="284" r:id="rId15"/>
    <p:sldId id="286" r:id="rId16"/>
    <p:sldId id="283" r:id="rId17"/>
    <p:sldId id="258" r:id="rId18"/>
    <p:sldId id="259" r:id="rId19"/>
    <p:sldId id="260" r:id="rId20"/>
    <p:sldId id="263" r:id="rId21"/>
    <p:sldId id="264" r:id="rId22"/>
    <p:sldId id="265" r:id="rId23"/>
    <p:sldId id="292" r:id="rId24"/>
    <p:sldId id="478" r:id="rId25"/>
    <p:sldId id="479" r:id="rId26"/>
    <p:sldId id="480" r:id="rId27"/>
    <p:sldId id="481" r:id="rId28"/>
    <p:sldId id="482" r:id="rId2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4394" autoAdjust="0"/>
  </p:normalViewPr>
  <p:slideViewPr>
    <p:cSldViewPr snapToGrid="0">
      <p:cViewPr varScale="1">
        <p:scale>
          <a:sx n="83" d="100"/>
          <a:sy n="83" d="100"/>
        </p:scale>
        <p:origin x="25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E9D53-8998-4B9E-8882-905748EBC418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7D4D0-52DC-4F6D-9882-98096508CA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12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97D4D0-52DC-4F6D-9882-98096508CAC7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520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97D4D0-52DC-4F6D-9882-98096508CAC7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9969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97D4D0-52DC-4F6D-9882-98096508CAC7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4281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EEB720-8480-456D-939C-E5F10087CB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CA18C4-D56B-4007-9C76-480190102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1BCCAE-66C8-41DC-B13C-A1B14BA3E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E604-500C-4CAA-9135-A416E31D9760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9117EA-89E8-41B4-8F6E-887D7C706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ED45AD-3FCB-44E9-BC7C-A92E97FB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CBED-4382-4E32-849C-42D09958C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035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10789F-AB91-4030-B661-38C1D6CAC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DA0310A-34F6-4DEB-ABBE-01F775D8B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3ACFCE-F8E7-4F3E-BC91-4EC4BFDD9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E604-500C-4CAA-9135-A416E31D9760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809B24-7CD3-4799-88AF-D63375171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8111C3-62DA-4CF6-9695-8E5CF8B19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CBED-4382-4E32-849C-42D09958C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77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F55484B-A7B2-4B0B-AD84-977B2D8A17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9D35307-9B78-4361-B9B3-12A4C215E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FC6A0D-622D-4670-AC8D-BC59605D8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E604-500C-4CAA-9135-A416E31D9760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FF6687-55FB-4DDE-BADF-041C29F01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0A91CC-0519-4CF3-BE96-D2B285138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CBED-4382-4E32-849C-42D09958C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417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82A627-59C8-4B60-8477-650950BF06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3D83E4-FD1C-4452-9F5F-625C5BE61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A0CDE9-CEF4-4445-8AE2-B6AEAF83A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EED8-149E-406E-B91A-7F4F3B181D0A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3AFDD2-1545-414E-92C9-D6D8177DE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23BF9FE-5093-4CDF-9126-F9D80B8A9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EA2C-B884-4E84-8DC5-6D3968613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238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C3653-C136-4A4B-85B6-BBE2BEA8C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DC78FD-518A-4E15-AA07-3F7872A6D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8ECE08-9CA6-4A61-A407-A7B4646A8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EED8-149E-406E-B91A-7F4F3B181D0A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B30F06-F2CC-486E-82D2-8CCAE798E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3780F70-C412-46BC-ABB2-28CCCA07A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EA2C-B884-4E84-8DC5-6D3968613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0635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A2266D-33CE-4507-899A-56415E72F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9C636B9-0E25-42A2-B7BF-48B3F2085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759442-DEC3-42B6-BEBF-8BC4BF86A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EED8-149E-406E-B91A-7F4F3B181D0A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4E6F-9870-43FB-B73F-BE4B34FD4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4D60C2-E448-46CA-AF0C-B2C2D8E7E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EA2C-B884-4E84-8DC5-6D3968613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705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F3EEA8-CE4E-4073-B8F1-7BA98D500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9175CC-EC43-4A62-85ED-382B7642A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5E71EBE-2B02-4A5E-9485-C90F6092D2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B3101D0-DB93-4363-B66D-BAD9AF90A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EED8-149E-406E-B91A-7F4F3B181D0A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927D93C-2B98-46E2-B990-65443787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871FBC-C449-4D33-81B7-00A16EDE1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EA2C-B884-4E84-8DC5-6D3968613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85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67AA2-C5AE-4255-AEBA-70F488D7F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99665E8-14ED-4166-B2CC-209CD2BC8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175D0F9-8CF1-4AB3-83CE-BDB77C90F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631B1B5-988F-4304-9A25-3D91660F93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E4C8115-2413-47E5-A007-C3C2DFD18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DA782B8-5F81-4C20-8C55-1688A5716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EED8-149E-406E-B91A-7F4F3B181D0A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672752E-EB23-4A3F-ADDC-188F25BD2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CED792D-99A9-45BA-8BA4-53894910A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EA2C-B884-4E84-8DC5-6D3968613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49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A978AF-10C4-49B6-8C86-4CF012D3D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CDA694E-8CCE-4EC6-8236-A102ACA50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EED8-149E-406E-B91A-7F4F3B181D0A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BA9FE8B-90F6-4E1F-A01D-CAC6134D7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6916953-0361-499F-B490-45098C79E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EA2C-B884-4E84-8DC5-6D3968613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9143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527B044-E38B-4688-A72D-5485B9EF5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EED8-149E-406E-B91A-7F4F3B181D0A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E504A53-1ADB-4B59-A141-EAA97C901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F118100-9A73-4B43-947A-3B5127EC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EA2C-B884-4E84-8DC5-6D3968613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61037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71B3B7-4815-42E0-93EE-8F153AC54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485439-80FB-4C2A-9B35-10FA7B631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D02687A-4B46-498F-B896-FC99FE7A5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A6438E0-45D8-42DA-BAC0-94682F655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EED8-149E-406E-B91A-7F4F3B181D0A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D0F68F8-A139-43AC-8540-E3494512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3A08662-5D8F-4C23-A5ED-14B52A178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EA2C-B884-4E84-8DC5-6D3968613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2326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D0F70-8453-4969-91DB-0354C0A75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20E2CE-0E26-4FBC-946A-4E15B1111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709D28-6DC6-436B-BD3D-9DF2C5AAD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E604-500C-4CAA-9135-A416E31D9760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280DF7-1476-48BE-A9DA-B7E340B92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E3C7F5-E5A6-4F03-8DDB-C7B537538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CBED-4382-4E32-849C-42D09958C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3503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2B9553-62DB-4AA6-ABA3-CD08CA9B6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CDF7697-C32C-4539-95C0-2376C7E66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C640F12-824C-4FBE-A135-AC2D7606B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80F7752-8EC7-4C8A-9108-D8A513D00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EED8-149E-406E-B91A-7F4F3B181D0A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E5E3A71-C019-49C5-9945-A9A978F37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C7FB5B4-3D43-446A-A1EB-E1A262628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EA2C-B884-4E84-8DC5-6D3968613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2943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351E56-C851-4970-8952-C65C9037A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89961E9-CCAA-4500-8BC4-FCB81B858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5B00BC-40D9-460D-957B-C2D31F37D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EED8-149E-406E-B91A-7F4F3B181D0A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4F3264-4AF9-4D65-98F5-F9F61244B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EDFA96-E8FE-4C3E-8C0D-8271E8996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EA2C-B884-4E84-8DC5-6D3968613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6987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7364A3-2C72-4926-B939-10BFE6A8B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1ECC394-4E8A-4B0E-BB6C-5AD6202E5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00E969-D691-4FB4-B9C9-0B4BA00AB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EED8-149E-406E-B91A-7F4F3B181D0A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8E817C-D46A-4AE1-9F19-C729364A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90BDB6-BF38-4B94-9830-C78CCBCC4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EA2C-B884-4E84-8DC5-6D3968613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2401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461CAC-5AB4-4C5B-9268-D0869E42D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7663836-6A66-417D-9CD7-1564A63AC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0A64C5-00CB-49C9-87E7-9C4250B12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E604-500C-4CAA-9135-A416E31D9760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397F0C-2B8E-40E5-9EC3-6C9312BEB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A0B4E18-547B-489F-9794-60B99F4BB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CBED-4382-4E32-849C-42D09958C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036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8CCCA3-80D1-4826-9BFE-571ADC220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7CAEC1-D4BA-441C-B252-8C4376923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DD310BF-8742-4D1A-BC0F-C9C4FD708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ED8D49C-6C86-4FDF-A665-15D34A6C5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E604-500C-4CAA-9135-A416E31D9760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4259166-22BA-4188-8E72-25C495853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CD7400-1109-4907-8BB9-88D236CA1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CBED-4382-4E32-849C-42D09958C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155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0A8B61-D107-4081-9E12-2B9E4BEC6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57F73B2-6FDE-4D00-ACA2-C0FFA7B60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AFCF250-C3F6-461B-AD15-4507B4FC5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7FE5511-67D0-48AD-AFBE-B292D81321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75E9DD6-9184-478B-BCCC-1E05F1A4E2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C2DE4CF-1292-47BF-B6B5-C8F709981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E604-500C-4CAA-9135-A416E31D9760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5F22AFE-6ED7-4A80-9F9C-A5E7327F6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05567BD-22A4-4CA6-8B70-C137FA41C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CBED-4382-4E32-849C-42D09958C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064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F04663-D3B2-4296-9195-3AF0D1CD1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8BF1434-52B0-494A-8659-9D50650F2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E604-500C-4CAA-9135-A416E31D9760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249E87B-D575-4EA9-926C-03EA255B9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4B34313-5897-4B54-A3F8-6915DDE37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CBED-4382-4E32-849C-42D09958C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946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6F6001D-FF9E-488D-8F50-B532A9444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E604-500C-4CAA-9135-A416E31D9760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A3E5F15-2E27-4A58-9E17-608A5E05C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861EF5F-7020-4292-935E-0D89DE87F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CBED-4382-4E32-849C-42D09958C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17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3AF1C5-823B-4877-9836-6735FFC88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014D66-F7D3-4681-A51E-A4324402B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1BF9DB2-6BD6-4214-8493-F0D5ABFEB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033D3D9-5733-4E73-99AE-FDFB9A388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E604-500C-4CAA-9135-A416E31D9760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B9ECF94-C1D1-4E7A-9058-95DFCA02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687D2F7-70E2-4924-B40C-38C61D60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CBED-4382-4E32-849C-42D09958C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61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9CAB4B-EC41-41CF-81E5-E9D20FC4A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A38A5D4-9C24-45CB-89AB-EA5EEBAF5C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9B58DEE-D970-43DF-86F2-604ABEE74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CCB1126-47CE-425B-A9FE-89AE84151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FE604-500C-4CAA-9135-A416E31D9760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FA1AF9E-85CA-45D7-905D-2A97459DD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A092A2-B759-485D-883F-9AF019164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CBED-4382-4E32-849C-42D09958C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3552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15DE305-EC17-4768-8771-B1F5A369A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B7B550-E4AF-4EA6-B6BB-2A1AE8517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ED9EB1-8742-483A-8E8F-DAA6CA35BE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FE604-500C-4CAA-9135-A416E31D9760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473BB3-34F4-4E0A-ADA0-F7D2BC6E7E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70F429-AD6F-4F95-B086-774CC7325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ECBED-4382-4E32-849C-42D09958CF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714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71808C5-6EF1-4804-9DBB-B8EF32255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BD2AFD5-67CD-42AE-BB56-6BE043F81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048E01-E633-4FBA-BC24-5E05BC277F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CEED8-149E-406E-B91A-7F4F3B181D0A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651760-CCB4-4FE9-9F41-CF16EE7BB9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E32165E-DFB4-4CAC-A706-146C1AF414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1EA2C-B884-4E84-8DC5-6D3968613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408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0" Type="http://schemas.openxmlformats.org/officeDocument/2006/relationships/image" Target="../media/image15.png"/><Relationship Id="rId4" Type="http://schemas.openxmlformats.org/officeDocument/2006/relationships/image" Target="../media/image4.png"/><Relationship Id="rId9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0" Type="http://schemas.openxmlformats.org/officeDocument/2006/relationships/image" Target="../media/image15.png"/><Relationship Id="rId4" Type="http://schemas.openxmlformats.org/officeDocument/2006/relationships/image" Target="../media/image4.png"/><Relationship Id="rId9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3">
            <a:extLst>
              <a:ext uri="{FF2B5EF4-FFF2-40B4-BE49-F238E27FC236}">
                <a16:creationId xmlns:a16="http://schemas.microsoft.com/office/drawing/2014/main" id="{EB32945B-974A-4F7B-A208-DD998150F071}"/>
              </a:ext>
            </a:extLst>
          </p:cNvPr>
          <p:cNvSpPr/>
          <p:nvPr/>
        </p:nvSpPr>
        <p:spPr>
          <a:xfrm>
            <a:off x="6096000" y="254884"/>
            <a:ext cx="5904655" cy="15682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-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ll MT"/>
                <a:ea typeface="+mn-ea"/>
                <a:cs typeface="+mn-cs"/>
              </a:rPr>
              <a:t>Danilo Andrade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-1" normalizeH="0" baseline="0" noProof="0" dirty="0">
                <a:ln>
                  <a:noFill/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Bell MT"/>
                <a:ea typeface="+mn-ea"/>
                <a:cs typeface="+mn-cs"/>
              </a:rPr>
              <a:t>Engenheiro Agrônomo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-1" normalizeH="0" baseline="0" noProof="0" dirty="0">
                <a:ln>
                  <a:noFill/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Bell MT"/>
                <a:ea typeface="+mn-ea"/>
                <a:cs typeface="+mn-cs"/>
              </a:rPr>
              <a:t>Dr. Em Produção Vegetal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1" i="0" u="none" strike="noStrike" kern="1200" cap="none" spc="-1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ll MT"/>
              <a:ea typeface="+mn-ea"/>
              <a:cs typeface="+mn-cs"/>
            </a:endParaRP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91C3AEC9-8199-4830-B962-CE3FB9116530}"/>
              </a:ext>
            </a:extLst>
          </p:cNvPr>
          <p:cNvCxnSpPr>
            <a:cxnSpLocks/>
          </p:cNvCxnSpPr>
          <p:nvPr/>
        </p:nvCxnSpPr>
        <p:spPr>
          <a:xfrm>
            <a:off x="7593263" y="112384"/>
            <a:ext cx="0" cy="1986872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C258D24A-A259-44EA-9969-282C967E9816}"/>
              </a:ext>
            </a:extLst>
          </p:cNvPr>
          <p:cNvCxnSpPr>
            <a:cxnSpLocks/>
          </p:cNvCxnSpPr>
          <p:nvPr/>
        </p:nvCxnSpPr>
        <p:spPr>
          <a:xfrm flipH="1">
            <a:off x="7110663" y="1574196"/>
            <a:ext cx="4875088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F68DE0B4-085D-4C3F-83AE-4E51B4794302}"/>
              </a:ext>
            </a:extLst>
          </p:cNvPr>
          <p:cNvSpPr/>
          <p:nvPr/>
        </p:nvSpPr>
        <p:spPr>
          <a:xfrm>
            <a:off x="1164130" y="1702210"/>
            <a:ext cx="5006838" cy="1255947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3600" b="1" dirty="0"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Glicólise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FBBB722C-B0BC-447F-B340-75A12BFB59F9}"/>
              </a:ext>
            </a:extLst>
          </p:cNvPr>
          <p:cNvSpPr/>
          <p:nvPr/>
        </p:nvSpPr>
        <p:spPr>
          <a:xfrm>
            <a:off x="665395" y="3841606"/>
            <a:ext cx="6004308" cy="1987953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pt-BR" sz="3600" b="1" dirty="0"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 glicolítica</a:t>
            </a:r>
          </a:p>
          <a:p>
            <a:pPr lvl="0" algn="ctr">
              <a:lnSpc>
                <a:spcPct val="150000"/>
              </a:lnSpc>
            </a:pPr>
            <a:r>
              <a:rPr lang="pt-BR" sz="3600" b="1" dirty="0" err="1"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Embden</a:t>
            </a:r>
            <a:r>
              <a:rPr lang="pt-BR" sz="3600" b="1" dirty="0"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t-BR" sz="3600" b="1" dirty="0" err="1"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Meyerhof</a:t>
            </a:r>
            <a:r>
              <a:rPr lang="pt-BR" sz="3600" b="1" dirty="0"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t-BR" sz="3600" b="1" dirty="0" err="1">
                <a:solidFill>
                  <a:srgbClr val="FFC000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Parnas</a:t>
            </a:r>
            <a:r>
              <a:rPr kumimoji="0" lang="pt-BR" sz="36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3" name="CustomShape 3">
            <a:extLst>
              <a:ext uri="{FF2B5EF4-FFF2-40B4-BE49-F238E27FC236}">
                <a16:creationId xmlns:a16="http://schemas.microsoft.com/office/drawing/2014/main" id="{6A8B8DB1-C630-42A2-A6DA-C974E1450036}"/>
              </a:ext>
            </a:extLst>
          </p:cNvPr>
          <p:cNvSpPr/>
          <p:nvPr/>
        </p:nvSpPr>
        <p:spPr>
          <a:xfrm>
            <a:off x="7454816" y="1631614"/>
            <a:ext cx="4244099" cy="19375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r">
              <a:defRPr/>
            </a:pPr>
            <a:r>
              <a:rPr lang="pt-BR" sz="2400" b="1" spc="-1" dirty="0">
                <a:solidFill>
                  <a:schemeClr val="accent4">
                    <a:lumMod val="40000"/>
                    <a:lumOff val="60000"/>
                  </a:schemeClr>
                </a:solidFill>
                <a:latin typeface="Bell MT"/>
              </a:rPr>
              <a:t>bioquimicacomdanilo.com.br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strike="noStrike" kern="1200" cap="none" spc="-1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uLnTx/>
                <a:uFillTx/>
                <a:latin typeface="Bell MT"/>
                <a:ea typeface="+mn-ea"/>
                <a:cs typeface="+mn-cs"/>
              </a:rPr>
              <a:t>danilo.santos@ufes.br</a:t>
            </a:r>
          </a:p>
          <a:p>
            <a:pPr algn="r">
              <a:defRPr/>
            </a:pPr>
            <a:r>
              <a:rPr lang="pt-BR" sz="2400" b="1" spc="-1" dirty="0">
                <a:solidFill>
                  <a:schemeClr val="accent4">
                    <a:lumMod val="40000"/>
                    <a:lumOff val="60000"/>
                  </a:schemeClr>
                </a:solidFill>
                <a:latin typeface="Bell MT"/>
              </a:rPr>
              <a:t>danilo_as@live.com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1" spc="-1" dirty="0">
                <a:solidFill>
                  <a:schemeClr val="accent4">
                    <a:lumMod val="40000"/>
                    <a:lumOff val="60000"/>
                  </a:schemeClr>
                </a:solidFill>
                <a:latin typeface="Bell MT"/>
              </a:rPr>
              <a:t>@daniloas.com_</a:t>
            </a:r>
            <a:endParaRPr kumimoji="0" lang="pt-BR" sz="2400" b="1" i="0" strike="noStrike" kern="1200" cap="none" spc="-1" normalizeH="0" baseline="0" noProof="0" dirty="0">
              <a:ln>
                <a:noFill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  <a:uLnTx/>
              <a:uFillTx/>
              <a:latin typeface="Bell M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1" spc="-1" dirty="0">
                <a:solidFill>
                  <a:schemeClr val="accent4">
                    <a:lumMod val="40000"/>
                    <a:lumOff val="60000"/>
                  </a:schemeClr>
                </a:solidFill>
                <a:latin typeface="Bell MT"/>
              </a:rPr>
              <a:t>daniloas.com</a:t>
            </a:r>
          </a:p>
        </p:txBody>
      </p:sp>
      <p:pic>
        <p:nvPicPr>
          <p:cNvPr id="14" name="Picture 2" descr="Logo Ig PNG, Logo Instagram Icon Free DOWNLOAD - Free ...">
            <a:extLst>
              <a:ext uri="{FF2B5EF4-FFF2-40B4-BE49-F238E27FC236}">
                <a16:creationId xmlns:a16="http://schemas.microsoft.com/office/drawing/2014/main" id="{7729696A-7B26-4C3E-89F8-5150DB7C2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8915" y="2865868"/>
            <a:ext cx="286836" cy="2868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>
            <a:extLst>
              <a:ext uri="{FF2B5EF4-FFF2-40B4-BE49-F238E27FC236}">
                <a16:creationId xmlns:a16="http://schemas.microsoft.com/office/drawing/2014/main" id="{C01058C8-18B0-42E1-B742-B7475A761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8915" y="1760411"/>
            <a:ext cx="252000" cy="252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>
            <a:extLst>
              <a:ext uri="{FF2B5EF4-FFF2-40B4-BE49-F238E27FC236}">
                <a16:creationId xmlns:a16="http://schemas.microsoft.com/office/drawing/2014/main" id="{F4F5B96A-06AA-4E78-806E-ED0B33C94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6333" y="3223353"/>
            <a:ext cx="252000" cy="252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Email Icon Black Simple transparent PNG - StickPNG">
            <a:extLst>
              <a:ext uri="{FF2B5EF4-FFF2-40B4-BE49-F238E27FC236}">
                <a16:creationId xmlns:a16="http://schemas.microsoft.com/office/drawing/2014/main" id="{991DA575-6F99-471C-B6E8-7FF37AF7A4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38" t="24304" r="16863" b="24219"/>
          <a:stretch/>
        </p:blipFill>
        <p:spPr bwMode="auto">
          <a:xfrm>
            <a:off x="11685665" y="2141208"/>
            <a:ext cx="279030" cy="216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Email Icon Black Simple transparent PNG - StickPNG">
            <a:extLst>
              <a:ext uri="{FF2B5EF4-FFF2-40B4-BE49-F238E27FC236}">
                <a16:creationId xmlns:a16="http://schemas.microsoft.com/office/drawing/2014/main" id="{133255CF-0C5F-4C77-8E89-D3FDB176A1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38" t="24304" r="16863" b="24219"/>
          <a:stretch/>
        </p:blipFill>
        <p:spPr bwMode="auto">
          <a:xfrm>
            <a:off x="11688251" y="2508558"/>
            <a:ext cx="279030" cy="216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586483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6C6473C3-8899-4584-9B45-14F86AC6E183}"/>
              </a:ext>
            </a:extLst>
          </p:cNvPr>
          <p:cNvCxnSpPr>
            <a:cxnSpLocks/>
          </p:cNvCxnSpPr>
          <p:nvPr/>
        </p:nvCxnSpPr>
        <p:spPr>
          <a:xfrm>
            <a:off x="10998200" y="3166135"/>
            <a:ext cx="1188000" cy="0"/>
          </a:xfrm>
          <a:prstGeom prst="line">
            <a:avLst/>
          </a:prstGeom>
          <a:ln w="76200"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2C4AE651-FC7D-4163-9C7C-9EA02851DA6C}"/>
              </a:ext>
            </a:extLst>
          </p:cNvPr>
          <p:cNvCxnSpPr>
            <a:cxnSpLocks/>
          </p:cNvCxnSpPr>
          <p:nvPr/>
        </p:nvCxnSpPr>
        <p:spPr>
          <a:xfrm flipV="1">
            <a:off x="4318000" y="3182727"/>
            <a:ext cx="3742646" cy="21346"/>
          </a:xfrm>
          <a:prstGeom prst="straightConnector1">
            <a:avLst/>
          </a:prstGeom>
          <a:ln w="762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58C5C4A-6F91-43CA-AD9F-B1EAD35B1D7C}"/>
              </a:ext>
            </a:extLst>
          </p:cNvPr>
          <p:cNvSpPr txBox="1"/>
          <p:nvPr/>
        </p:nvSpPr>
        <p:spPr>
          <a:xfrm>
            <a:off x="7843505" y="3429000"/>
            <a:ext cx="33222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1,3-Bifosfoglicerato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7BDB73B1-9F83-47C7-AFD6-5E973E399EA0}"/>
              </a:ext>
            </a:extLst>
          </p:cNvPr>
          <p:cNvSpPr txBox="1"/>
          <p:nvPr/>
        </p:nvSpPr>
        <p:spPr>
          <a:xfrm>
            <a:off x="4822175" y="3333591"/>
            <a:ext cx="25476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Gliceraldeído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3-fosfato desidrogenase</a:t>
            </a:r>
          </a:p>
        </p:txBody>
      </p:sp>
      <p:sp>
        <p:nvSpPr>
          <p:cNvPr id="8" name="Seta: Dobrada 7">
            <a:extLst>
              <a:ext uri="{FF2B5EF4-FFF2-40B4-BE49-F238E27FC236}">
                <a16:creationId xmlns:a16="http://schemas.microsoft.com/office/drawing/2014/main" id="{6E9A71FB-70D5-44F0-B9AC-57CE81C53912}"/>
              </a:ext>
            </a:extLst>
          </p:cNvPr>
          <p:cNvSpPr/>
          <p:nvPr/>
        </p:nvSpPr>
        <p:spPr>
          <a:xfrm flipV="1">
            <a:off x="7009899" y="2014296"/>
            <a:ext cx="732006" cy="1254536"/>
          </a:xfrm>
          <a:prstGeom prst="bentArrow">
            <a:avLst>
              <a:gd name="adj1" fmla="val 5691"/>
              <a:gd name="adj2" fmla="val 10827"/>
              <a:gd name="adj3" fmla="val 50000"/>
              <a:gd name="adj4" fmla="val 8392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CFF54013-4238-4DA0-B2FF-28F2EF62F699}"/>
              </a:ext>
            </a:extLst>
          </p:cNvPr>
          <p:cNvSpPr txBox="1"/>
          <p:nvPr/>
        </p:nvSpPr>
        <p:spPr>
          <a:xfrm>
            <a:off x="6381050" y="1580270"/>
            <a:ext cx="125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Pi</a:t>
            </a:r>
            <a:endParaRPr kumimoji="0" lang="pt-BR" sz="2800" b="1" i="0" u="none" strike="noStrike" kern="1200" cap="none" spc="0" normalizeH="0" baseline="30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6ECBBD15-7849-4769-A961-7A63BA909875}"/>
              </a:ext>
            </a:extLst>
          </p:cNvPr>
          <p:cNvSpPr txBox="1"/>
          <p:nvPr/>
        </p:nvSpPr>
        <p:spPr>
          <a:xfrm>
            <a:off x="5276909" y="5608017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6º Reação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44BFD740-3CE1-402E-8E5D-16C696D44038}"/>
              </a:ext>
            </a:extLst>
          </p:cNvPr>
          <p:cNvSpPr txBox="1"/>
          <p:nvPr/>
        </p:nvSpPr>
        <p:spPr>
          <a:xfrm>
            <a:off x="1465142" y="3412888"/>
            <a:ext cx="3357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Gliceraldeído-3-fosfato</a:t>
            </a: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8EABD872-1E26-4BD7-8F54-82B118C4457D}"/>
              </a:ext>
            </a:extLst>
          </p:cNvPr>
          <p:cNvGrpSpPr/>
          <p:nvPr/>
        </p:nvGrpSpPr>
        <p:grpSpPr>
          <a:xfrm>
            <a:off x="2480743" y="2992156"/>
            <a:ext cx="1480161" cy="333964"/>
            <a:chOff x="6209293" y="2968835"/>
            <a:chExt cx="1480161" cy="333964"/>
          </a:xfrm>
        </p:grpSpPr>
        <p:cxnSp>
          <p:nvCxnSpPr>
            <p:cNvPr id="22" name="Conector reto 21">
              <a:extLst>
                <a:ext uri="{FF2B5EF4-FFF2-40B4-BE49-F238E27FC236}">
                  <a16:creationId xmlns:a16="http://schemas.microsoft.com/office/drawing/2014/main" id="{62413264-69BE-4CD1-B4A6-DF0237471C63}"/>
                </a:ext>
              </a:extLst>
            </p:cNvPr>
            <p:cNvCxnSpPr>
              <a:cxnSpLocks/>
            </p:cNvCxnSpPr>
            <p:nvPr/>
          </p:nvCxnSpPr>
          <p:spPr>
            <a:xfrm>
              <a:off x="7030812" y="3130047"/>
              <a:ext cx="376019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61A3134F-B493-4FFF-A788-E12BA2C06E97}"/>
                </a:ext>
              </a:extLst>
            </p:cNvPr>
            <p:cNvSpPr/>
            <p:nvPr/>
          </p:nvSpPr>
          <p:spPr>
            <a:xfrm>
              <a:off x="6209293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6" name="Elipse 25">
              <a:extLst>
                <a:ext uri="{FF2B5EF4-FFF2-40B4-BE49-F238E27FC236}">
                  <a16:creationId xmlns:a16="http://schemas.microsoft.com/office/drawing/2014/main" id="{352BE713-5B82-45A4-A6F9-E5F51E5B41B9}"/>
                </a:ext>
              </a:extLst>
            </p:cNvPr>
            <p:cNvSpPr/>
            <p:nvPr/>
          </p:nvSpPr>
          <p:spPr>
            <a:xfrm>
              <a:off x="6527359" y="296883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7" name="Elipse 26">
              <a:extLst>
                <a:ext uri="{FF2B5EF4-FFF2-40B4-BE49-F238E27FC236}">
                  <a16:creationId xmlns:a16="http://schemas.microsoft.com/office/drawing/2014/main" id="{2E334636-3A19-44CE-B3A2-A5462490BEC5}"/>
                </a:ext>
              </a:extLst>
            </p:cNvPr>
            <p:cNvSpPr/>
            <p:nvPr/>
          </p:nvSpPr>
          <p:spPr>
            <a:xfrm>
              <a:off x="6849308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8" name="Elipse 27">
              <a:extLst>
                <a:ext uri="{FF2B5EF4-FFF2-40B4-BE49-F238E27FC236}">
                  <a16:creationId xmlns:a16="http://schemas.microsoft.com/office/drawing/2014/main" id="{9EADA9A4-F2C2-454B-A394-94465A2D3D49}"/>
                </a:ext>
              </a:extLst>
            </p:cNvPr>
            <p:cNvSpPr/>
            <p:nvPr/>
          </p:nvSpPr>
          <p:spPr>
            <a:xfrm>
              <a:off x="7376937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accent6">
                      <a:lumMod val="75000"/>
                    </a:schemeClr>
                  </a:solidFill>
                </a:rPr>
                <a:t>P</a:t>
              </a:r>
            </a:p>
          </p:txBody>
        </p:sp>
      </p:grpSp>
      <p:sp>
        <p:nvSpPr>
          <p:cNvPr id="31" name="Seta: Curva para Cima 30">
            <a:extLst>
              <a:ext uri="{FF2B5EF4-FFF2-40B4-BE49-F238E27FC236}">
                <a16:creationId xmlns:a16="http://schemas.microsoft.com/office/drawing/2014/main" id="{154DEF9A-B4EB-4B68-8FCD-54C9EF2697CF}"/>
              </a:ext>
            </a:extLst>
          </p:cNvPr>
          <p:cNvSpPr/>
          <p:nvPr/>
        </p:nvSpPr>
        <p:spPr>
          <a:xfrm>
            <a:off x="4646541" y="2745273"/>
            <a:ext cx="1466793" cy="41790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A8088FB9-947C-4F54-8C12-E3EA054616DF}"/>
              </a:ext>
            </a:extLst>
          </p:cNvPr>
          <p:cNvSpPr txBox="1"/>
          <p:nvPr/>
        </p:nvSpPr>
        <p:spPr>
          <a:xfrm>
            <a:off x="3849383" y="2291856"/>
            <a:ext cx="1385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NAD</a:t>
            </a:r>
            <a:r>
              <a:rPr lang="pt-BR" sz="2400" b="1" baseline="30000" dirty="0">
                <a:solidFill>
                  <a:schemeClr val="bg1"/>
                </a:solidFill>
                <a:latin typeface="Bell MT" panose="02020503060305020303" pitchFamily="18" charset="0"/>
              </a:rPr>
              <a:t>+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E9EF151A-FB99-4AFA-88B9-E3E3DC7761A1}"/>
              </a:ext>
            </a:extLst>
          </p:cNvPr>
          <p:cNvSpPr txBox="1"/>
          <p:nvPr/>
        </p:nvSpPr>
        <p:spPr>
          <a:xfrm>
            <a:off x="5121316" y="2291856"/>
            <a:ext cx="1949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NADH+H</a:t>
            </a:r>
            <a:r>
              <a:rPr lang="pt-BR" sz="2400" b="1" baseline="30000" dirty="0">
                <a:solidFill>
                  <a:schemeClr val="bg1"/>
                </a:solidFill>
                <a:latin typeface="Bell MT" panose="02020503060305020303" pitchFamily="18" charset="0"/>
              </a:rPr>
              <a:t>+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6F816666-0013-468C-A47F-8369E64EBBBF}"/>
              </a:ext>
            </a:extLst>
          </p:cNvPr>
          <p:cNvGrpSpPr/>
          <p:nvPr/>
        </p:nvGrpSpPr>
        <p:grpSpPr>
          <a:xfrm>
            <a:off x="6852060" y="1627112"/>
            <a:ext cx="560212" cy="322425"/>
            <a:chOff x="8361712" y="5607565"/>
            <a:chExt cx="560212" cy="322425"/>
          </a:xfrm>
        </p:grpSpPr>
        <p:sp>
          <p:nvSpPr>
            <p:cNvPr id="34" name="Forma Livre: Forma 33">
              <a:extLst>
                <a:ext uri="{FF2B5EF4-FFF2-40B4-BE49-F238E27FC236}">
                  <a16:creationId xmlns:a16="http://schemas.microsoft.com/office/drawing/2014/main" id="{A3B9B161-3CFA-4FAE-A1FE-1339787DB57F}"/>
                </a:ext>
              </a:extLst>
            </p:cNvPr>
            <p:cNvSpPr/>
            <p:nvPr/>
          </p:nvSpPr>
          <p:spPr>
            <a:xfrm rot="10971823">
              <a:off x="8603244" y="5752923"/>
              <a:ext cx="318680" cy="73420"/>
            </a:xfrm>
            <a:custGeom>
              <a:avLst/>
              <a:gdLst>
                <a:gd name="connsiteX0" fmla="*/ 0 w 159544"/>
                <a:gd name="connsiteY0" fmla="*/ 54841 h 54841"/>
                <a:gd name="connsiteX1" fmla="*/ 50007 w 159544"/>
                <a:gd name="connsiteY1" fmla="*/ 72 h 54841"/>
                <a:gd name="connsiteX2" fmla="*/ 104775 w 159544"/>
                <a:gd name="connsiteY2" fmla="*/ 42935 h 54841"/>
                <a:gd name="connsiteX3" fmla="*/ 159544 w 159544"/>
                <a:gd name="connsiteY3" fmla="*/ 33410 h 54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54841">
                  <a:moveTo>
                    <a:pt x="0" y="54841"/>
                  </a:moveTo>
                  <a:cubicBezTo>
                    <a:pt x="16272" y="28448"/>
                    <a:pt x="32545" y="2056"/>
                    <a:pt x="50007" y="72"/>
                  </a:cubicBezTo>
                  <a:cubicBezTo>
                    <a:pt x="67470" y="-1912"/>
                    <a:pt x="86519" y="37379"/>
                    <a:pt x="104775" y="42935"/>
                  </a:cubicBezTo>
                  <a:cubicBezTo>
                    <a:pt x="123031" y="48491"/>
                    <a:pt x="125016" y="31823"/>
                    <a:pt x="159544" y="33410"/>
                  </a:cubicBezTo>
                </a:path>
              </a:pathLst>
            </a:cu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Elipse 34">
              <a:extLst>
                <a:ext uri="{FF2B5EF4-FFF2-40B4-BE49-F238E27FC236}">
                  <a16:creationId xmlns:a16="http://schemas.microsoft.com/office/drawing/2014/main" id="{4CD4D707-C9FC-4A76-92C0-A6D49BCA5C04}"/>
                </a:ext>
              </a:extLst>
            </p:cNvPr>
            <p:cNvSpPr/>
            <p:nvPr/>
          </p:nvSpPr>
          <p:spPr>
            <a:xfrm>
              <a:off x="8361712" y="560756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accent6">
                      <a:lumMod val="75000"/>
                    </a:schemeClr>
                  </a:solidFill>
                </a:rPr>
                <a:t>P</a:t>
              </a:r>
            </a:p>
          </p:txBody>
        </p:sp>
      </p:grpSp>
      <p:grpSp>
        <p:nvGrpSpPr>
          <p:cNvPr id="4" name="Agrupar 3">
            <a:extLst>
              <a:ext uri="{FF2B5EF4-FFF2-40B4-BE49-F238E27FC236}">
                <a16:creationId xmlns:a16="http://schemas.microsoft.com/office/drawing/2014/main" id="{F881D1EC-7BC8-4EAD-9349-5F59D9BEE795}"/>
              </a:ext>
            </a:extLst>
          </p:cNvPr>
          <p:cNvGrpSpPr/>
          <p:nvPr/>
        </p:nvGrpSpPr>
        <p:grpSpPr>
          <a:xfrm>
            <a:off x="9064234" y="3046520"/>
            <a:ext cx="1492224" cy="333965"/>
            <a:chOff x="9651739" y="3004323"/>
            <a:chExt cx="1492224" cy="333965"/>
          </a:xfrm>
        </p:grpSpPr>
        <p:cxnSp>
          <p:nvCxnSpPr>
            <p:cNvPr id="38" name="Conector reto 37">
              <a:extLst>
                <a:ext uri="{FF2B5EF4-FFF2-40B4-BE49-F238E27FC236}">
                  <a16:creationId xmlns:a16="http://schemas.microsoft.com/office/drawing/2014/main" id="{CCC1228F-C356-4511-82D9-27B2A0B44E5D}"/>
                </a:ext>
              </a:extLst>
            </p:cNvPr>
            <p:cNvCxnSpPr>
              <a:cxnSpLocks/>
            </p:cNvCxnSpPr>
            <p:nvPr/>
          </p:nvCxnSpPr>
          <p:spPr>
            <a:xfrm>
              <a:off x="10485321" y="3165536"/>
              <a:ext cx="376019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Elipse 38">
              <a:extLst>
                <a:ext uri="{FF2B5EF4-FFF2-40B4-BE49-F238E27FC236}">
                  <a16:creationId xmlns:a16="http://schemas.microsoft.com/office/drawing/2014/main" id="{E9EDCEEF-9911-45AB-A7C9-C27EF566AFE9}"/>
                </a:ext>
              </a:extLst>
            </p:cNvPr>
            <p:cNvSpPr/>
            <p:nvPr/>
          </p:nvSpPr>
          <p:spPr>
            <a:xfrm>
              <a:off x="9651739" y="3004323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3" name="Elipse 42">
              <a:extLst>
                <a:ext uri="{FF2B5EF4-FFF2-40B4-BE49-F238E27FC236}">
                  <a16:creationId xmlns:a16="http://schemas.microsoft.com/office/drawing/2014/main" id="{E3B193AC-B0DA-4E79-ABDA-B786FA145813}"/>
                </a:ext>
              </a:extLst>
            </p:cNvPr>
            <p:cNvSpPr/>
            <p:nvPr/>
          </p:nvSpPr>
          <p:spPr>
            <a:xfrm>
              <a:off x="9981868" y="300432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4" name="Elipse 43">
              <a:extLst>
                <a:ext uri="{FF2B5EF4-FFF2-40B4-BE49-F238E27FC236}">
                  <a16:creationId xmlns:a16="http://schemas.microsoft.com/office/drawing/2014/main" id="{7F1977CF-3459-4C8B-B333-9B2A3441115B}"/>
                </a:ext>
              </a:extLst>
            </p:cNvPr>
            <p:cNvSpPr/>
            <p:nvPr/>
          </p:nvSpPr>
          <p:spPr>
            <a:xfrm>
              <a:off x="10303817" y="3015863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5" name="Elipse 44">
              <a:extLst>
                <a:ext uri="{FF2B5EF4-FFF2-40B4-BE49-F238E27FC236}">
                  <a16:creationId xmlns:a16="http://schemas.microsoft.com/office/drawing/2014/main" id="{B829F0C1-C95E-47C8-B013-848845F91743}"/>
                </a:ext>
              </a:extLst>
            </p:cNvPr>
            <p:cNvSpPr/>
            <p:nvPr/>
          </p:nvSpPr>
          <p:spPr>
            <a:xfrm>
              <a:off x="10831446" y="3015863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accent6">
                      <a:lumMod val="75000"/>
                    </a:schemeClr>
                  </a:solidFill>
                </a:rPr>
                <a:t>P</a:t>
              </a:r>
            </a:p>
          </p:txBody>
        </p:sp>
      </p:grpSp>
      <p:cxnSp>
        <p:nvCxnSpPr>
          <p:cNvPr id="36" name="Conector de Seta Reta 35">
            <a:extLst>
              <a:ext uri="{FF2B5EF4-FFF2-40B4-BE49-F238E27FC236}">
                <a16:creationId xmlns:a16="http://schemas.microsoft.com/office/drawing/2014/main" id="{AFDE2C14-7856-4BEA-833C-89EEFA83D6CF}"/>
              </a:ext>
            </a:extLst>
          </p:cNvPr>
          <p:cNvCxnSpPr>
            <a:cxnSpLocks/>
          </p:cNvCxnSpPr>
          <p:nvPr/>
        </p:nvCxnSpPr>
        <p:spPr>
          <a:xfrm>
            <a:off x="0" y="3163180"/>
            <a:ext cx="1908000" cy="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818EF706-017A-4AC0-B6CF-5B99313AB8CF}"/>
              </a:ext>
            </a:extLst>
          </p:cNvPr>
          <p:cNvGrpSpPr/>
          <p:nvPr/>
        </p:nvGrpSpPr>
        <p:grpSpPr>
          <a:xfrm>
            <a:off x="0" y="0"/>
            <a:ext cx="3078051" cy="634957"/>
            <a:chOff x="0" y="0"/>
            <a:chExt cx="3078051" cy="634957"/>
          </a:xfrm>
        </p:grpSpPr>
        <p:sp>
          <p:nvSpPr>
            <p:cNvPr id="40" name="Retângulo 39">
              <a:extLst>
                <a:ext uri="{FF2B5EF4-FFF2-40B4-BE49-F238E27FC236}">
                  <a16:creationId xmlns:a16="http://schemas.microsoft.com/office/drawing/2014/main" id="{B0D0640C-B6C0-49D8-8332-0AA409C06463}"/>
                </a:ext>
              </a:extLst>
            </p:cNvPr>
            <p:cNvSpPr/>
            <p:nvPr/>
          </p:nvSpPr>
          <p:spPr>
            <a:xfrm>
              <a:off x="0" y="0"/>
              <a:ext cx="3078051" cy="63495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1" name="CaixaDeTexto 40">
              <a:extLst>
                <a:ext uri="{FF2B5EF4-FFF2-40B4-BE49-F238E27FC236}">
                  <a16:creationId xmlns:a16="http://schemas.microsoft.com/office/drawing/2014/main" id="{9CA6B33D-EA2E-4921-87C5-19BEDE218E71}"/>
                </a:ext>
              </a:extLst>
            </p:cNvPr>
            <p:cNvSpPr txBox="1"/>
            <p:nvPr/>
          </p:nvSpPr>
          <p:spPr>
            <a:xfrm>
              <a:off x="0" y="81296"/>
              <a:ext cx="2974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2400" b="1" dirty="0">
                  <a:solidFill>
                    <a:schemeClr val="bg1"/>
                  </a:solidFill>
                  <a:latin typeface="Bell MT" panose="02020503060305020303" pitchFamily="18" charset="0"/>
                </a:rPr>
                <a:t>2</a:t>
              </a:r>
              <a:r>
                <a:rPr kumimoji="0" lang="pt-BR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ell MT" panose="02020503060305020303" pitchFamily="18" charset="0"/>
                  <a:ea typeface="+mn-ea"/>
                  <a:cs typeface="+mn-cs"/>
                </a:rPr>
                <a:t>º Etapa da glicólise</a:t>
              </a:r>
            </a:p>
          </p:txBody>
        </p:sp>
      </p:grp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7F8BC0EC-7E2D-4AE0-BB7B-FDCA81EA9CC6}"/>
              </a:ext>
            </a:extLst>
          </p:cNvPr>
          <p:cNvSpPr txBox="1"/>
          <p:nvPr/>
        </p:nvSpPr>
        <p:spPr>
          <a:xfrm>
            <a:off x="3120758" y="144757"/>
            <a:ext cx="6609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Os resultados</a:t>
            </a:r>
            <a:r>
              <a:rPr kumimoji="0" lang="pt-BR" sz="24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 aqui devem ser multiplicados por 2!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50030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10347 C 4.16667E-6 0.15 0.0388 0.20717 0.07044 0.20717 L 0.14088 0.20717 " pathEditMode="relative" rAng="0" ptsTypes="AAAA">
                                      <p:cBhvr>
                                        <p:cTn id="7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44" y="10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8" grpId="0" animBg="1"/>
      <p:bldP spid="25" grpId="0"/>
      <p:bldP spid="30" grpId="0"/>
      <p:bldP spid="16" grpId="0"/>
      <p:bldP spid="31" grpId="0" animBg="1"/>
      <p:bldP spid="32" grpId="0"/>
      <p:bldP spid="33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aixaDeTexto 40">
            <a:extLst>
              <a:ext uri="{FF2B5EF4-FFF2-40B4-BE49-F238E27FC236}">
                <a16:creationId xmlns:a16="http://schemas.microsoft.com/office/drawing/2014/main" id="{6AB8E6C7-8DFE-4F46-8922-17938D778399}"/>
              </a:ext>
            </a:extLst>
          </p:cNvPr>
          <p:cNvSpPr txBox="1"/>
          <p:nvPr/>
        </p:nvSpPr>
        <p:spPr>
          <a:xfrm>
            <a:off x="2322148" y="2363992"/>
            <a:ext cx="990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pt-BR" sz="2000" b="1" dirty="0">
                <a:solidFill>
                  <a:schemeClr val="bg1"/>
                </a:solidFill>
                <a:latin typeface="Bell MT" panose="02020503060305020303" pitchFamily="18" charset="0"/>
              </a:rPr>
              <a:t>ADP + </a:t>
            </a:r>
          </a:p>
        </p:txBody>
      </p:sp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C8E9FB3C-90F9-429D-9EF5-6983C92630F1}"/>
              </a:ext>
            </a:extLst>
          </p:cNvPr>
          <p:cNvCxnSpPr>
            <a:cxnSpLocks/>
          </p:cNvCxnSpPr>
          <p:nvPr/>
        </p:nvCxnSpPr>
        <p:spPr>
          <a:xfrm>
            <a:off x="2668932" y="3241043"/>
            <a:ext cx="2005112" cy="0"/>
          </a:xfrm>
          <a:prstGeom prst="straightConnector1">
            <a:avLst/>
          </a:prstGeom>
          <a:ln w="762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59ABD16B-E60D-455E-9D8E-44B9AC1F1A93}"/>
              </a:ext>
            </a:extLst>
          </p:cNvPr>
          <p:cNvSpPr txBox="1"/>
          <p:nvPr/>
        </p:nvSpPr>
        <p:spPr>
          <a:xfrm>
            <a:off x="2626782" y="5488706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7º Reação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B8AAFA3F-6A7B-44B1-9936-A4B8E83100E1}"/>
              </a:ext>
            </a:extLst>
          </p:cNvPr>
          <p:cNvSpPr txBox="1"/>
          <p:nvPr/>
        </p:nvSpPr>
        <p:spPr>
          <a:xfrm>
            <a:off x="2452615" y="3662140"/>
            <a:ext cx="23039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Fosfoglicerato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 quinase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F86FA4-83AD-4AD5-9181-88FD52D9F3AE}"/>
              </a:ext>
            </a:extLst>
          </p:cNvPr>
          <p:cNvSpPr txBox="1"/>
          <p:nvPr/>
        </p:nvSpPr>
        <p:spPr>
          <a:xfrm>
            <a:off x="4122134" y="3494541"/>
            <a:ext cx="33222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3-Fosfatoglicerato</a:t>
            </a:r>
          </a:p>
        </p:txBody>
      </p: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82FEACA5-73BD-427F-AE28-0FBE0BDA5284}"/>
              </a:ext>
            </a:extLst>
          </p:cNvPr>
          <p:cNvCxnSpPr>
            <a:cxnSpLocks/>
          </p:cNvCxnSpPr>
          <p:nvPr/>
        </p:nvCxnSpPr>
        <p:spPr>
          <a:xfrm>
            <a:off x="6725602" y="3201253"/>
            <a:ext cx="2732702" cy="0"/>
          </a:xfrm>
          <a:prstGeom prst="straightConnector1">
            <a:avLst/>
          </a:prstGeom>
          <a:ln w="762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D2AB3EB2-CC3A-4339-BE9C-9A959ACC149B}"/>
              </a:ext>
            </a:extLst>
          </p:cNvPr>
          <p:cNvSpPr txBox="1"/>
          <p:nvPr/>
        </p:nvSpPr>
        <p:spPr>
          <a:xfrm>
            <a:off x="9219152" y="3432637"/>
            <a:ext cx="2732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2-</a:t>
            </a:r>
            <a:r>
              <a:rPr kumimoji="0" lang="pt-BR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Fosfatoglicerato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974F22A5-9B30-475B-8B7A-5661CF694C48}"/>
              </a:ext>
            </a:extLst>
          </p:cNvPr>
          <p:cNvSpPr txBox="1"/>
          <p:nvPr/>
        </p:nvSpPr>
        <p:spPr>
          <a:xfrm>
            <a:off x="6891463" y="3234761"/>
            <a:ext cx="23039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Fosfoglicerato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 </a:t>
            </a:r>
            <a:r>
              <a:rPr kumimoji="0" 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mutase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7104EDD3-1910-4D29-8282-0D496CB99491}"/>
              </a:ext>
            </a:extLst>
          </p:cNvPr>
          <p:cNvSpPr txBox="1"/>
          <p:nvPr/>
        </p:nvSpPr>
        <p:spPr>
          <a:xfrm>
            <a:off x="7174658" y="5475333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8º Reação</a:t>
            </a:r>
          </a:p>
        </p:txBody>
      </p:sp>
      <p:cxnSp>
        <p:nvCxnSpPr>
          <p:cNvPr id="30" name="Conector reto 29">
            <a:extLst>
              <a:ext uri="{FF2B5EF4-FFF2-40B4-BE49-F238E27FC236}">
                <a16:creationId xmlns:a16="http://schemas.microsoft.com/office/drawing/2014/main" id="{7FFBD244-C6AD-494E-A3D1-6D94C5D8CB5B}"/>
              </a:ext>
            </a:extLst>
          </p:cNvPr>
          <p:cNvCxnSpPr>
            <a:cxnSpLocks/>
          </p:cNvCxnSpPr>
          <p:nvPr/>
        </p:nvCxnSpPr>
        <p:spPr>
          <a:xfrm flipV="1">
            <a:off x="11053011" y="3166135"/>
            <a:ext cx="1138989" cy="12659"/>
          </a:xfrm>
          <a:prstGeom prst="line">
            <a:avLst/>
          </a:prstGeom>
          <a:ln w="76200"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914C9DA6-117D-4253-9AA6-3F05D2572C51}"/>
              </a:ext>
            </a:extLst>
          </p:cNvPr>
          <p:cNvGrpSpPr/>
          <p:nvPr/>
        </p:nvGrpSpPr>
        <p:grpSpPr>
          <a:xfrm>
            <a:off x="5037169" y="3063277"/>
            <a:ext cx="1492224" cy="333965"/>
            <a:chOff x="9651739" y="3004323"/>
            <a:chExt cx="1492224" cy="333965"/>
          </a:xfrm>
        </p:grpSpPr>
        <p:cxnSp>
          <p:nvCxnSpPr>
            <p:cNvPr id="20" name="Conector reto 19">
              <a:extLst>
                <a:ext uri="{FF2B5EF4-FFF2-40B4-BE49-F238E27FC236}">
                  <a16:creationId xmlns:a16="http://schemas.microsoft.com/office/drawing/2014/main" id="{57CF7CD6-ED2B-45F3-99AF-0D326A98AC32}"/>
                </a:ext>
              </a:extLst>
            </p:cNvPr>
            <p:cNvCxnSpPr>
              <a:cxnSpLocks/>
            </p:cNvCxnSpPr>
            <p:nvPr/>
          </p:nvCxnSpPr>
          <p:spPr>
            <a:xfrm>
              <a:off x="10485321" y="3165536"/>
              <a:ext cx="376019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CD8D38F9-2CF5-45B0-87EF-D7037699DAB5}"/>
                </a:ext>
              </a:extLst>
            </p:cNvPr>
            <p:cNvSpPr/>
            <p:nvPr/>
          </p:nvSpPr>
          <p:spPr>
            <a:xfrm>
              <a:off x="9651739" y="3004323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2" name="Elipse 21">
              <a:extLst>
                <a:ext uri="{FF2B5EF4-FFF2-40B4-BE49-F238E27FC236}">
                  <a16:creationId xmlns:a16="http://schemas.microsoft.com/office/drawing/2014/main" id="{58C5C41B-737A-420A-A6A0-174F1D3AA941}"/>
                </a:ext>
              </a:extLst>
            </p:cNvPr>
            <p:cNvSpPr/>
            <p:nvPr/>
          </p:nvSpPr>
          <p:spPr>
            <a:xfrm>
              <a:off x="9981868" y="300432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6" name="Elipse 25">
              <a:extLst>
                <a:ext uri="{FF2B5EF4-FFF2-40B4-BE49-F238E27FC236}">
                  <a16:creationId xmlns:a16="http://schemas.microsoft.com/office/drawing/2014/main" id="{15439456-F484-4FCD-91AD-751E602A8365}"/>
                </a:ext>
              </a:extLst>
            </p:cNvPr>
            <p:cNvSpPr/>
            <p:nvPr/>
          </p:nvSpPr>
          <p:spPr>
            <a:xfrm>
              <a:off x="10303817" y="3015863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1" name="Elipse 30">
              <a:extLst>
                <a:ext uri="{FF2B5EF4-FFF2-40B4-BE49-F238E27FC236}">
                  <a16:creationId xmlns:a16="http://schemas.microsoft.com/office/drawing/2014/main" id="{F8E1F97E-8ADC-4F72-A8F3-516B9F9C88A9}"/>
                </a:ext>
              </a:extLst>
            </p:cNvPr>
            <p:cNvSpPr/>
            <p:nvPr/>
          </p:nvSpPr>
          <p:spPr>
            <a:xfrm>
              <a:off x="10831446" y="3015863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accent6">
                      <a:lumMod val="75000"/>
                    </a:schemeClr>
                  </a:solidFill>
                </a:rPr>
                <a:t>P</a:t>
              </a:r>
            </a:p>
          </p:txBody>
        </p:sp>
      </p:grpSp>
      <p:grpSp>
        <p:nvGrpSpPr>
          <p:cNvPr id="4" name="Agrupar 3">
            <a:extLst>
              <a:ext uri="{FF2B5EF4-FFF2-40B4-BE49-F238E27FC236}">
                <a16:creationId xmlns:a16="http://schemas.microsoft.com/office/drawing/2014/main" id="{73C66322-A58E-435C-A5C8-383CB19EE1E1}"/>
              </a:ext>
            </a:extLst>
          </p:cNvPr>
          <p:cNvGrpSpPr/>
          <p:nvPr/>
        </p:nvGrpSpPr>
        <p:grpSpPr>
          <a:xfrm>
            <a:off x="9865156" y="2553050"/>
            <a:ext cx="964595" cy="840429"/>
            <a:chOff x="9045894" y="2477844"/>
            <a:chExt cx="964595" cy="840429"/>
          </a:xfrm>
        </p:grpSpPr>
        <p:grpSp>
          <p:nvGrpSpPr>
            <p:cNvPr id="3" name="Agrupar 2">
              <a:extLst>
                <a:ext uri="{FF2B5EF4-FFF2-40B4-BE49-F238E27FC236}">
                  <a16:creationId xmlns:a16="http://schemas.microsoft.com/office/drawing/2014/main" id="{9CAD4A57-0730-49D3-8436-F6ACF686D4A3}"/>
                </a:ext>
              </a:extLst>
            </p:cNvPr>
            <p:cNvGrpSpPr/>
            <p:nvPr/>
          </p:nvGrpSpPr>
          <p:grpSpPr>
            <a:xfrm rot="16200000">
              <a:off x="9204963" y="2653383"/>
              <a:ext cx="663596" cy="312517"/>
              <a:chOff x="9879476" y="3000803"/>
              <a:chExt cx="663596" cy="312517"/>
            </a:xfrm>
          </p:grpSpPr>
          <p:cxnSp>
            <p:nvCxnSpPr>
              <p:cNvPr id="39" name="Conector reto 38">
                <a:extLst>
                  <a:ext uri="{FF2B5EF4-FFF2-40B4-BE49-F238E27FC236}">
                    <a16:creationId xmlns:a16="http://schemas.microsoft.com/office/drawing/2014/main" id="{D3A923A0-FFC8-4784-8D06-A3A8D99CB9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79476" y="3145521"/>
                <a:ext cx="376019" cy="0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Elipse 39">
                <a:extLst>
                  <a:ext uri="{FF2B5EF4-FFF2-40B4-BE49-F238E27FC236}">
                    <a16:creationId xmlns:a16="http://schemas.microsoft.com/office/drawing/2014/main" id="{CAD80E9E-7EC1-4554-A7D6-8A236BE2DEB3}"/>
                  </a:ext>
                </a:extLst>
              </p:cNvPr>
              <p:cNvSpPr/>
              <p:nvPr/>
            </p:nvSpPr>
            <p:spPr>
              <a:xfrm rot="5400000">
                <a:off x="10225601" y="2995849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b="1" dirty="0">
                    <a:solidFill>
                      <a:schemeClr val="accent6">
                        <a:lumMod val="75000"/>
                      </a:schemeClr>
                    </a:solidFill>
                  </a:rPr>
                  <a:t>P</a:t>
                </a:r>
              </a:p>
            </p:txBody>
          </p:sp>
        </p:grpSp>
        <p:grpSp>
          <p:nvGrpSpPr>
            <p:cNvPr id="33" name="Agrupar 32">
              <a:extLst>
                <a:ext uri="{FF2B5EF4-FFF2-40B4-BE49-F238E27FC236}">
                  <a16:creationId xmlns:a16="http://schemas.microsoft.com/office/drawing/2014/main" id="{6407EB59-A71E-4B29-89C7-4A10701BBD85}"/>
                </a:ext>
              </a:extLst>
            </p:cNvPr>
            <p:cNvGrpSpPr/>
            <p:nvPr/>
          </p:nvGrpSpPr>
          <p:grpSpPr>
            <a:xfrm>
              <a:off x="9045894" y="2984308"/>
              <a:ext cx="964595" cy="333965"/>
              <a:chOff x="9651739" y="3004323"/>
              <a:chExt cx="964595" cy="333965"/>
            </a:xfrm>
          </p:grpSpPr>
          <p:sp>
            <p:nvSpPr>
              <p:cNvPr id="35" name="Elipse 34">
                <a:extLst>
                  <a:ext uri="{FF2B5EF4-FFF2-40B4-BE49-F238E27FC236}">
                    <a16:creationId xmlns:a16="http://schemas.microsoft.com/office/drawing/2014/main" id="{37294087-9857-4073-9752-3A64540406AD}"/>
                  </a:ext>
                </a:extLst>
              </p:cNvPr>
              <p:cNvSpPr/>
              <p:nvPr/>
            </p:nvSpPr>
            <p:spPr>
              <a:xfrm>
                <a:off x="9651739" y="3004323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" name="Elipse 35">
                <a:extLst>
                  <a:ext uri="{FF2B5EF4-FFF2-40B4-BE49-F238E27FC236}">
                    <a16:creationId xmlns:a16="http://schemas.microsoft.com/office/drawing/2014/main" id="{61E620FF-A09E-4165-8650-C04768B5E1A9}"/>
                  </a:ext>
                </a:extLst>
              </p:cNvPr>
              <p:cNvSpPr/>
              <p:nvPr/>
            </p:nvSpPr>
            <p:spPr>
              <a:xfrm>
                <a:off x="9981868" y="3004324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37" name="Elipse 36">
                <a:extLst>
                  <a:ext uri="{FF2B5EF4-FFF2-40B4-BE49-F238E27FC236}">
                    <a16:creationId xmlns:a16="http://schemas.microsoft.com/office/drawing/2014/main" id="{82B1C22C-6A3B-4006-9A7C-47C948CC8DFA}"/>
                  </a:ext>
                </a:extLst>
              </p:cNvPr>
              <p:cNvSpPr/>
              <p:nvPr/>
            </p:nvSpPr>
            <p:spPr>
              <a:xfrm>
                <a:off x="10303817" y="3015863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2" name="Agrupar 1">
            <a:extLst>
              <a:ext uri="{FF2B5EF4-FFF2-40B4-BE49-F238E27FC236}">
                <a16:creationId xmlns:a16="http://schemas.microsoft.com/office/drawing/2014/main" id="{F372139A-A5AE-4396-9635-4B50FE4DB920}"/>
              </a:ext>
            </a:extLst>
          </p:cNvPr>
          <p:cNvGrpSpPr/>
          <p:nvPr/>
        </p:nvGrpSpPr>
        <p:grpSpPr>
          <a:xfrm>
            <a:off x="311081" y="3095034"/>
            <a:ext cx="560212" cy="322425"/>
            <a:chOff x="55855" y="4404408"/>
            <a:chExt cx="560212" cy="322425"/>
          </a:xfrm>
        </p:grpSpPr>
        <p:sp>
          <p:nvSpPr>
            <p:cNvPr id="32" name="Forma Livre: Forma 31">
              <a:extLst>
                <a:ext uri="{FF2B5EF4-FFF2-40B4-BE49-F238E27FC236}">
                  <a16:creationId xmlns:a16="http://schemas.microsoft.com/office/drawing/2014/main" id="{9B36B773-C98F-495E-A099-8CCEFDB79D86}"/>
                </a:ext>
              </a:extLst>
            </p:cNvPr>
            <p:cNvSpPr/>
            <p:nvPr/>
          </p:nvSpPr>
          <p:spPr>
            <a:xfrm rot="10971823">
              <a:off x="297387" y="4549766"/>
              <a:ext cx="318680" cy="73420"/>
            </a:xfrm>
            <a:custGeom>
              <a:avLst/>
              <a:gdLst>
                <a:gd name="connsiteX0" fmla="*/ 0 w 159544"/>
                <a:gd name="connsiteY0" fmla="*/ 54841 h 54841"/>
                <a:gd name="connsiteX1" fmla="*/ 50007 w 159544"/>
                <a:gd name="connsiteY1" fmla="*/ 72 h 54841"/>
                <a:gd name="connsiteX2" fmla="*/ 104775 w 159544"/>
                <a:gd name="connsiteY2" fmla="*/ 42935 h 54841"/>
                <a:gd name="connsiteX3" fmla="*/ 159544 w 159544"/>
                <a:gd name="connsiteY3" fmla="*/ 33410 h 54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54841">
                  <a:moveTo>
                    <a:pt x="0" y="54841"/>
                  </a:moveTo>
                  <a:cubicBezTo>
                    <a:pt x="16272" y="28448"/>
                    <a:pt x="32545" y="2056"/>
                    <a:pt x="50007" y="72"/>
                  </a:cubicBezTo>
                  <a:cubicBezTo>
                    <a:pt x="67470" y="-1912"/>
                    <a:pt x="86519" y="37379"/>
                    <a:pt x="104775" y="42935"/>
                  </a:cubicBezTo>
                  <a:cubicBezTo>
                    <a:pt x="123031" y="48491"/>
                    <a:pt x="125016" y="31823"/>
                    <a:pt x="159544" y="33410"/>
                  </a:cubicBezTo>
                </a:path>
              </a:pathLst>
            </a:cu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B6ADC2A7-A723-4861-887D-9B0DB9A6BA4E}"/>
                </a:ext>
              </a:extLst>
            </p:cNvPr>
            <p:cNvSpPr/>
            <p:nvPr/>
          </p:nvSpPr>
          <p:spPr>
            <a:xfrm>
              <a:off x="55855" y="4404408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accent6">
                      <a:lumMod val="75000"/>
                    </a:schemeClr>
                  </a:solidFill>
                </a:rPr>
                <a:t>P</a:t>
              </a:r>
            </a:p>
          </p:txBody>
        </p:sp>
      </p:grpSp>
      <p:sp>
        <p:nvSpPr>
          <p:cNvPr id="38" name="Seta: Curva para Cima 37">
            <a:extLst>
              <a:ext uri="{FF2B5EF4-FFF2-40B4-BE49-F238E27FC236}">
                <a16:creationId xmlns:a16="http://schemas.microsoft.com/office/drawing/2014/main" id="{AD709091-6D76-4C6E-9134-A9B4224B62A1}"/>
              </a:ext>
            </a:extLst>
          </p:cNvPr>
          <p:cNvSpPr/>
          <p:nvPr/>
        </p:nvSpPr>
        <p:spPr>
          <a:xfrm>
            <a:off x="2994580" y="2788374"/>
            <a:ext cx="1466793" cy="41790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7E2AE2F9-E0B7-4390-B115-9474A05C891A}"/>
              </a:ext>
            </a:extLst>
          </p:cNvPr>
          <p:cNvSpPr txBox="1"/>
          <p:nvPr/>
        </p:nvSpPr>
        <p:spPr>
          <a:xfrm>
            <a:off x="3799273" y="2363992"/>
            <a:ext cx="1324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ATP</a:t>
            </a:r>
          </a:p>
        </p:txBody>
      </p: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4E728789-D70C-4764-A54C-757D4F7068B9}"/>
              </a:ext>
            </a:extLst>
          </p:cNvPr>
          <p:cNvGrpSpPr/>
          <p:nvPr/>
        </p:nvGrpSpPr>
        <p:grpSpPr>
          <a:xfrm>
            <a:off x="845034" y="3095035"/>
            <a:ext cx="1492224" cy="333965"/>
            <a:chOff x="9651739" y="3004323"/>
            <a:chExt cx="1492224" cy="333965"/>
          </a:xfrm>
        </p:grpSpPr>
        <p:cxnSp>
          <p:nvCxnSpPr>
            <p:cNvPr id="44" name="Conector reto 43">
              <a:extLst>
                <a:ext uri="{FF2B5EF4-FFF2-40B4-BE49-F238E27FC236}">
                  <a16:creationId xmlns:a16="http://schemas.microsoft.com/office/drawing/2014/main" id="{69E635A3-9FC6-4EC2-829B-20C705995097}"/>
                </a:ext>
              </a:extLst>
            </p:cNvPr>
            <p:cNvCxnSpPr>
              <a:cxnSpLocks/>
            </p:cNvCxnSpPr>
            <p:nvPr/>
          </p:nvCxnSpPr>
          <p:spPr>
            <a:xfrm>
              <a:off x="10485321" y="3165536"/>
              <a:ext cx="376019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Elipse 44">
              <a:extLst>
                <a:ext uri="{FF2B5EF4-FFF2-40B4-BE49-F238E27FC236}">
                  <a16:creationId xmlns:a16="http://schemas.microsoft.com/office/drawing/2014/main" id="{0AF640DC-6C55-4538-A30C-6892A2AAAA16}"/>
                </a:ext>
              </a:extLst>
            </p:cNvPr>
            <p:cNvSpPr/>
            <p:nvPr/>
          </p:nvSpPr>
          <p:spPr>
            <a:xfrm>
              <a:off x="9651739" y="3004323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6" name="Elipse 45">
              <a:extLst>
                <a:ext uri="{FF2B5EF4-FFF2-40B4-BE49-F238E27FC236}">
                  <a16:creationId xmlns:a16="http://schemas.microsoft.com/office/drawing/2014/main" id="{6AE79B77-6FD8-4630-98F1-F4378FA8179C}"/>
                </a:ext>
              </a:extLst>
            </p:cNvPr>
            <p:cNvSpPr/>
            <p:nvPr/>
          </p:nvSpPr>
          <p:spPr>
            <a:xfrm>
              <a:off x="9981868" y="300432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7" name="Elipse 46">
              <a:extLst>
                <a:ext uri="{FF2B5EF4-FFF2-40B4-BE49-F238E27FC236}">
                  <a16:creationId xmlns:a16="http://schemas.microsoft.com/office/drawing/2014/main" id="{FA185AFC-C7CE-4839-A456-411A6059B857}"/>
                </a:ext>
              </a:extLst>
            </p:cNvPr>
            <p:cNvSpPr/>
            <p:nvPr/>
          </p:nvSpPr>
          <p:spPr>
            <a:xfrm>
              <a:off x="10303817" y="3015863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8" name="Elipse 47">
              <a:extLst>
                <a:ext uri="{FF2B5EF4-FFF2-40B4-BE49-F238E27FC236}">
                  <a16:creationId xmlns:a16="http://schemas.microsoft.com/office/drawing/2014/main" id="{8264ADBF-FB40-4C12-9745-04DA8018851E}"/>
                </a:ext>
              </a:extLst>
            </p:cNvPr>
            <p:cNvSpPr/>
            <p:nvPr/>
          </p:nvSpPr>
          <p:spPr>
            <a:xfrm>
              <a:off x="10831446" y="3015863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accent6">
                      <a:lumMod val="75000"/>
                    </a:schemeClr>
                  </a:solidFill>
                </a:rPr>
                <a:t>P</a:t>
              </a:r>
            </a:p>
          </p:txBody>
        </p:sp>
      </p:grp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1254E97D-33B9-4F18-9373-9A216DAA1BED}"/>
              </a:ext>
            </a:extLst>
          </p:cNvPr>
          <p:cNvSpPr txBox="1"/>
          <p:nvPr/>
        </p:nvSpPr>
        <p:spPr>
          <a:xfrm>
            <a:off x="-317101" y="3536609"/>
            <a:ext cx="33222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1,3-Bifosfoglicerato</a:t>
            </a:r>
          </a:p>
        </p:txBody>
      </p:sp>
      <p:grpSp>
        <p:nvGrpSpPr>
          <p:cNvPr id="51" name="Agrupar 50">
            <a:extLst>
              <a:ext uri="{FF2B5EF4-FFF2-40B4-BE49-F238E27FC236}">
                <a16:creationId xmlns:a16="http://schemas.microsoft.com/office/drawing/2014/main" id="{6F97F8E9-456F-4C8C-B807-C58D89403AAB}"/>
              </a:ext>
            </a:extLst>
          </p:cNvPr>
          <p:cNvGrpSpPr/>
          <p:nvPr/>
        </p:nvGrpSpPr>
        <p:grpSpPr>
          <a:xfrm>
            <a:off x="0" y="0"/>
            <a:ext cx="3078051" cy="634957"/>
            <a:chOff x="0" y="0"/>
            <a:chExt cx="3078051" cy="634957"/>
          </a:xfrm>
        </p:grpSpPr>
        <p:sp>
          <p:nvSpPr>
            <p:cNvPr id="52" name="Retângulo 51">
              <a:extLst>
                <a:ext uri="{FF2B5EF4-FFF2-40B4-BE49-F238E27FC236}">
                  <a16:creationId xmlns:a16="http://schemas.microsoft.com/office/drawing/2014/main" id="{8D71F9B6-E3EE-4CA0-B65D-462B22E5C967}"/>
                </a:ext>
              </a:extLst>
            </p:cNvPr>
            <p:cNvSpPr/>
            <p:nvPr/>
          </p:nvSpPr>
          <p:spPr>
            <a:xfrm>
              <a:off x="0" y="0"/>
              <a:ext cx="3078051" cy="63495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3" name="CaixaDeTexto 52">
              <a:extLst>
                <a:ext uri="{FF2B5EF4-FFF2-40B4-BE49-F238E27FC236}">
                  <a16:creationId xmlns:a16="http://schemas.microsoft.com/office/drawing/2014/main" id="{006F9586-24A2-49A1-A5B4-E5E35F5F61D0}"/>
                </a:ext>
              </a:extLst>
            </p:cNvPr>
            <p:cNvSpPr txBox="1"/>
            <p:nvPr/>
          </p:nvSpPr>
          <p:spPr>
            <a:xfrm>
              <a:off x="0" y="81296"/>
              <a:ext cx="2974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2400" b="1" dirty="0">
                  <a:solidFill>
                    <a:schemeClr val="bg1"/>
                  </a:solidFill>
                  <a:latin typeface="Bell MT" panose="02020503060305020303" pitchFamily="18" charset="0"/>
                </a:rPr>
                <a:t>2</a:t>
              </a:r>
              <a:r>
                <a:rPr kumimoji="0" lang="pt-BR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ell MT" panose="02020503060305020303" pitchFamily="18" charset="0"/>
                  <a:ea typeface="+mn-ea"/>
                  <a:cs typeface="+mn-cs"/>
                </a:rPr>
                <a:t>º Etapa da glicólise</a:t>
              </a:r>
            </a:p>
          </p:txBody>
        </p:sp>
      </p:grp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E39453DA-1212-4AA1-BEDC-7E96DC73D3AE}"/>
              </a:ext>
            </a:extLst>
          </p:cNvPr>
          <p:cNvSpPr txBox="1"/>
          <p:nvPr/>
        </p:nvSpPr>
        <p:spPr>
          <a:xfrm>
            <a:off x="3120758" y="144757"/>
            <a:ext cx="6609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Os resultados</a:t>
            </a:r>
            <a:r>
              <a:rPr kumimoji="0" lang="pt-BR" sz="24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 aqui devem ser multiplicados por 2!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539E70CD-C6BA-4702-80F4-BEB2DEC4080A}"/>
              </a:ext>
            </a:extLst>
          </p:cNvPr>
          <p:cNvSpPr txBox="1"/>
          <p:nvPr/>
        </p:nvSpPr>
        <p:spPr>
          <a:xfrm>
            <a:off x="2759216" y="3320251"/>
            <a:ext cx="1834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Mg</a:t>
            </a:r>
            <a:r>
              <a:rPr kumimoji="0" lang="pt-BR" sz="1800" b="1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2+</a:t>
            </a:r>
          </a:p>
        </p:txBody>
      </p:sp>
    </p:spTree>
    <p:extLst>
      <p:ext uri="{BB962C8B-B14F-4D97-AF65-F5344CB8AC3E}">
        <p14:creationId xmlns:p14="http://schemas.microsoft.com/office/powerpoint/2010/main" val="39614538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007 C 0.02213 0.01204 0.05872 0.12129 0.08086 0.13449 C 0.09505 0.14352 0.11732 0.16065 0.13906 0.15787 C 0.1608 0.15532 0.19726 0.12731 0.21146 0.11829 C 0.23385 0.10509 0.22317 -0.0831 0.24596 -0.09607 " pathEditMode="relative" rAng="0" ptsTypes="AAA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92" y="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23" grpId="0"/>
      <p:bldP spid="28" grpId="0"/>
      <p:bldP spid="10" grpId="0"/>
      <p:bldP spid="25" grpId="0"/>
      <p:bldP spid="27" grpId="0"/>
      <p:bldP spid="29" grpId="0"/>
      <p:bldP spid="38" grpId="0" animBg="1"/>
      <p:bldP spid="42" grpId="0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C8E9FB3C-90F9-429D-9EF5-6983C92630F1}"/>
              </a:ext>
            </a:extLst>
          </p:cNvPr>
          <p:cNvCxnSpPr>
            <a:cxnSpLocks/>
          </p:cNvCxnSpPr>
          <p:nvPr/>
        </p:nvCxnSpPr>
        <p:spPr>
          <a:xfrm flipV="1">
            <a:off x="-532263" y="3191453"/>
            <a:ext cx="3600316" cy="37492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59ABD16B-E60D-455E-9D8E-44B9AC1F1A93}"/>
              </a:ext>
            </a:extLst>
          </p:cNvPr>
          <p:cNvSpPr txBox="1"/>
          <p:nvPr/>
        </p:nvSpPr>
        <p:spPr>
          <a:xfrm>
            <a:off x="411236" y="5545585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9º Reação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B8AAFA3F-6A7B-44B1-9936-A4B8E83100E1}"/>
              </a:ext>
            </a:extLst>
          </p:cNvPr>
          <p:cNvSpPr txBox="1"/>
          <p:nvPr/>
        </p:nvSpPr>
        <p:spPr>
          <a:xfrm>
            <a:off x="176540" y="3416840"/>
            <a:ext cx="2303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Enolase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F86FA4-83AD-4AD5-9181-88FD52D9F3AE}"/>
              </a:ext>
            </a:extLst>
          </p:cNvPr>
          <p:cNvSpPr txBox="1"/>
          <p:nvPr/>
        </p:nvSpPr>
        <p:spPr>
          <a:xfrm>
            <a:off x="3137847" y="2994635"/>
            <a:ext cx="299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Fosfoenolpiruvato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82FEACA5-73BD-427F-AE28-0FBE0BDA5284}"/>
              </a:ext>
            </a:extLst>
          </p:cNvPr>
          <p:cNvCxnSpPr>
            <a:cxnSpLocks/>
          </p:cNvCxnSpPr>
          <p:nvPr/>
        </p:nvCxnSpPr>
        <p:spPr>
          <a:xfrm>
            <a:off x="6257363" y="3205445"/>
            <a:ext cx="2808000" cy="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D2AB3EB2-CC3A-4339-BE9C-9A959ACC149B}"/>
              </a:ext>
            </a:extLst>
          </p:cNvPr>
          <p:cNvSpPr txBox="1"/>
          <p:nvPr/>
        </p:nvSpPr>
        <p:spPr>
          <a:xfrm>
            <a:off x="9225100" y="3028890"/>
            <a:ext cx="1983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Piruvato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974F22A5-9B30-475B-8B7A-5661CF694C48}"/>
              </a:ext>
            </a:extLst>
          </p:cNvPr>
          <p:cNvSpPr txBox="1"/>
          <p:nvPr/>
        </p:nvSpPr>
        <p:spPr>
          <a:xfrm>
            <a:off x="6509372" y="3429000"/>
            <a:ext cx="23039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t-BR" sz="2400" dirty="0">
                <a:solidFill>
                  <a:schemeClr val="bg1"/>
                </a:solidFill>
                <a:latin typeface="Bell MT" panose="02020503060305020303" pitchFamily="18" charset="0"/>
              </a:rPr>
              <a:t>K</a:t>
            </a:r>
            <a:r>
              <a:rPr lang="pt-BR" sz="2400" baseline="30000" dirty="0">
                <a:solidFill>
                  <a:schemeClr val="bg1"/>
                </a:solidFill>
                <a:latin typeface="Bell MT" panose="02020503060305020303" pitchFamily="18" charset="0"/>
              </a:rPr>
              <a:t>+</a:t>
            </a:r>
            <a:r>
              <a:rPr lang="pt-BR" sz="2400" dirty="0">
                <a:solidFill>
                  <a:schemeClr val="bg1"/>
                </a:solidFill>
                <a:latin typeface="Bell MT" panose="02020503060305020303" pitchFamily="18" charset="0"/>
              </a:rPr>
              <a:t>, Mg</a:t>
            </a:r>
            <a:r>
              <a:rPr lang="pt-BR" sz="2400" baseline="30000" dirty="0">
                <a:solidFill>
                  <a:schemeClr val="bg1"/>
                </a:solidFill>
                <a:latin typeface="Bell MT" panose="02020503060305020303" pitchFamily="18" charset="0"/>
              </a:rPr>
              <a:t>2+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Piruvato quinase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7104EDD3-1910-4D29-8282-0D496CB99491}"/>
              </a:ext>
            </a:extLst>
          </p:cNvPr>
          <p:cNvSpPr txBox="1"/>
          <p:nvPr/>
        </p:nvSpPr>
        <p:spPr>
          <a:xfrm>
            <a:off x="6744068" y="5545585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10º Reação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2386B469-1D26-4BEE-9E80-7B34AD0F17CF}"/>
              </a:ext>
            </a:extLst>
          </p:cNvPr>
          <p:cNvGrpSpPr/>
          <p:nvPr/>
        </p:nvGrpSpPr>
        <p:grpSpPr>
          <a:xfrm>
            <a:off x="4200228" y="2130466"/>
            <a:ext cx="964595" cy="840429"/>
            <a:chOff x="4200228" y="2130466"/>
            <a:chExt cx="964595" cy="840429"/>
          </a:xfrm>
        </p:grpSpPr>
        <p:sp>
          <p:nvSpPr>
            <p:cNvPr id="32" name="Elipse 31">
              <a:extLst>
                <a:ext uri="{FF2B5EF4-FFF2-40B4-BE49-F238E27FC236}">
                  <a16:creationId xmlns:a16="http://schemas.microsoft.com/office/drawing/2014/main" id="{D1DF877F-2D5A-4655-9A1F-114753B24B7B}"/>
                </a:ext>
              </a:extLst>
            </p:cNvPr>
            <p:cNvSpPr/>
            <p:nvPr/>
          </p:nvSpPr>
          <p:spPr>
            <a:xfrm>
              <a:off x="4534837" y="2130466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accent6">
                      <a:lumMod val="75000"/>
                    </a:schemeClr>
                  </a:solidFill>
                </a:rPr>
                <a:t>P</a:t>
              </a:r>
            </a:p>
          </p:txBody>
        </p: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233CC9AA-51F3-4882-ACC0-631E29DEE455}"/>
                </a:ext>
              </a:extLst>
            </p:cNvPr>
            <p:cNvGrpSpPr/>
            <p:nvPr/>
          </p:nvGrpSpPr>
          <p:grpSpPr>
            <a:xfrm>
              <a:off x="4200228" y="2636930"/>
              <a:ext cx="964595" cy="333965"/>
              <a:chOff x="9651739" y="3004323"/>
              <a:chExt cx="964595" cy="333965"/>
            </a:xfrm>
          </p:grpSpPr>
          <p:sp>
            <p:nvSpPr>
              <p:cNvPr id="22" name="Elipse 21">
                <a:extLst>
                  <a:ext uri="{FF2B5EF4-FFF2-40B4-BE49-F238E27FC236}">
                    <a16:creationId xmlns:a16="http://schemas.microsoft.com/office/drawing/2014/main" id="{99DFBA6D-771A-4BE3-8022-49717D591A4A}"/>
                  </a:ext>
                </a:extLst>
              </p:cNvPr>
              <p:cNvSpPr/>
              <p:nvPr/>
            </p:nvSpPr>
            <p:spPr>
              <a:xfrm>
                <a:off x="9651739" y="3004323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26" name="Elipse 25">
                <a:extLst>
                  <a:ext uri="{FF2B5EF4-FFF2-40B4-BE49-F238E27FC236}">
                    <a16:creationId xmlns:a16="http://schemas.microsoft.com/office/drawing/2014/main" id="{1639ECE0-4CD2-4E86-8006-1E821FCD4C7E}"/>
                  </a:ext>
                </a:extLst>
              </p:cNvPr>
              <p:cNvSpPr/>
              <p:nvPr/>
            </p:nvSpPr>
            <p:spPr>
              <a:xfrm>
                <a:off x="9981868" y="3004324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30" name="Elipse 29">
                <a:extLst>
                  <a:ext uri="{FF2B5EF4-FFF2-40B4-BE49-F238E27FC236}">
                    <a16:creationId xmlns:a16="http://schemas.microsoft.com/office/drawing/2014/main" id="{F44C3396-917C-483E-93EC-EE236FDBF2CF}"/>
                  </a:ext>
                </a:extLst>
              </p:cNvPr>
              <p:cNvSpPr/>
              <p:nvPr/>
            </p:nvSpPr>
            <p:spPr>
              <a:xfrm>
                <a:off x="10303817" y="3015863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  <p:sp>
          <p:nvSpPr>
            <p:cNvPr id="2" name="Forma Livre: Forma 1">
              <a:extLst>
                <a:ext uri="{FF2B5EF4-FFF2-40B4-BE49-F238E27FC236}">
                  <a16:creationId xmlns:a16="http://schemas.microsoft.com/office/drawing/2014/main" id="{E1864B50-EFA0-42F5-9B47-9F2E9956406C}"/>
                </a:ext>
              </a:extLst>
            </p:cNvPr>
            <p:cNvSpPr/>
            <p:nvPr/>
          </p:nvSpPr>
          <p:spPr>
            <a:xfrm rot="16200000">
              <a:off x="4614559" y="2534337"/>
              <a:ext cx="159544" cy="54841"/>
            </a:xfrm>
            <a:custGeom>
              <a:avLst/>
              <a:gdLst>
                <a:gd name="connsiteX0" fmla="*/ 0 w 159544"/>
                <a:gd name="connsiteY0" fmla="*/ 54841 h 54841"/>
                <a:gd name="connsiteX1" fmla="*/ 50007 w 159544"/>
                <a:gd name="connsiteY1" fmla="*/ 72 h 54841"/>
                <a:gd name="connsiteX2" fmla="*/ 104775 w 159544"/>
                <a:gd name="connsiteY2" fmla="*/ 42935 h 54841"/>
                <a:gd name="connsiteX3" fmla="*/ 159544 w 159544"/>
                <a:gd name="connsiteY3" fmla="*/ 33410 h 54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54841">
                  <a:moveTo>
                    <a:pt x="0" y="54841"/>
                  </a:moveTo>
                  <a:cubicBezTo>
                    <a:pt x="16272" y="28448"/>
                    <a:pt x="32545" y="2056"/>
                    <a:pt x="50007" y="72"/>
                  </a:cubicBezTo>
                  <a:cubicBezTo>
                    <a:pt x="67470" y="-1912"/>
                    <a:pt x="86519" y="37379"/>
                    <a:pt x="104775" y="42935"/>
                  </a:cubicBezTo>
                  <a:cubicBezTo>
                    <a:pt x="123031" y="48491"/>
                    <a:pt x="125016" y="31823"/>
                    <a:pt x="159544" y="33410"/>
                  </a:cubicBezTo>
                </a:path>
              </a:pathLst>
            </a:cu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BD5E0A91-B847-4DEA-BB0F-2E9002F56F98}"/>
              </a:ext>
            </a:extLst>
          </p:cNvPr>
          <p:cNvGrpSpPr/>
          <p:nvPr/>
        </p:nvGrpSpPr>
        <p:grpSpPr>
          <a:xfrm>
            <a:off x="9730649" y="2648470"/>
            <a:ext cx="964595" cy="333965"/>
            <a:chOff x="9651739" y="3004323"/>
            <a:chExt cx="964595" cy="333965"/>
          </a:xfrm>
        </p:grpSpPr>
        <p:sp>
          <p:nvSpPr>
            <p:cNvPr id="36" name="Elipse 35">
              <a:extLst>
                <a:ext uri="{FF2B5EF4-FFF2-40B4-BE49-F238E27FC236}">
                  <a16:creationId xmlns:a16="http://schemas.microsoft.com/office/drawing/2014/main" id="{5116DD5C-F858-4DD0-8673-35BB5A0660AE}"/>
                </a:ext>
              </a:extLst>
            </p:cNvPr>
            <p:cNvSpPr/>
            <p:nvPr/>
          </p:nvSpPr>
          <p:spPr>
            <a:xfrm>
              <a:off x="9651739" y="3004323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4313D138-9EEC-4E86-A29C-75D2020C1178}"/>
                </a:ext>
              </a:extLst>
            </p:cNvPr>
            <p:cNvSpPr/>
            <p:nvPr/>
          </p:nvSpPr>
          <p:spPr>
            <a:xfrm>
              <a:off x="9981868" y="300432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Elipse 37">
              <a:extLst>
                <a:ext uri="{FF2B5EF4-FFF2-40B4-BE49-F238E27FC236}">
                  <a16:creationId xmlns:a16="http://schemas.microsoft.com/office/drawing/2014/main" id="{BCD6860F-473E-4FF5-A1F1-1020D1E42B5E}"/>
                </a:ext>
              </a:extLst>
            </p:cNvPr>
            <p:cNvSpPr/>
            <p:nvPr/>
          </p:nvSpPr>
          <p:spPr>
            <a:xfrm>
              <a:off x="10303817" y="3015863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9" name="Seta: Dobrada 38">
            <a:extLst>
              <a:ext uri="{FF2B5EF4-FFF2-40B4-BE49-F238E27FC236}">
                <a16:creationId xmlns:a16="http://schemas.microsoft.com/office/drawing/2014/main" id="{50D3BADB-D158-496D-8640-314020C04085}"/>
              </a:ext>
            </a:extLst>
          </p:cNvPr>
          <p:cNvSpPr/>
          <p:nvPr/>
        </p:nvSpPr>
        <p:spPr>
          <a:xfrm rot="16200000" flipV="1">
            <a:off x="1441968" y="2586671"/>
            <a:ext cx="743664" cy="530696"/>
          </a:xfrm>
          <a:prstGeom prst="bentArrow">
            <a:avLst>
              <a:gd name="adj1" fmla="val 5582"/>
              <a:gd name="adj2" fmla="val 25000"/>
              <a:gd name="adj3" fmla="val 25000"/>
              <a:gd name="adj4" fmla="val 4375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D74AA36E-E456-4580-BB53-0C92793BFE91}"/>
              </a:ext>
            </a:extLst>
          </p:cNvPr>
          <p:cNvSpPr txBox="1"/>
          <p:nvPr/>
        </p:nvSpPr>
        <p:spPr>
          <a:xfrm>
            <a:off x="377475" y="2828835"/>
            <a:ext cx="1324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000" b="1" dirty="0">
                <a:solidFill>
                  <a:schemeClr val="bg1"/>
                </a:solidFill>
                <a:latin typeface="Bell MT" panose="02020503060305020303" pitchFamily="18" charset="0"/>
              </a:rPr>
              <a:t>H2O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</a:endParaRP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74C5ED34-8D06-4A87-9EE2-A6FC188D7AD3}"/>
              </a:ext>
            </a:extLst>
          </p:cNvPr>
          <p:cNvGrpSpPr/>
          <p:nvPr/>
        </p:nvGrpSpPr>
        <p:grpSpPr>
          <a:xfrm>
            <a:off x="4530357" y="2110527"/>
            <a:ext cx="312517" cy="511064"/>
            <a:chOff x="5545367" y="679149"/>
            <a:chExt cx="312517" cy="511064"/>
          </a:xfrm>
        </p:grpSpPr>
        <p:sp>
          <p:nvSpPr>
            <p:cNvPr id="31" name="Elipse 30">
              <a:extLst>
                <a:ext uri="{FF2B5EF4-FFF2-40B4-BE49-F238E27FC236}">
                  <a16:creationId xmlns:a16="http://schemas.microsoft.com/office/drawing/2014/main" id="{31CEF1B5-40E8-4E8A-9905-624C2E38E019}"/>
                </a:ext>
              </a:extLst>
            </p:cNvPr>
            <p:cNvSpPr/>
            <p:nvPr/>
          </p:nvSpPr>
          <p:spPr>
            <a:xfrm>
              <a:off x="5545367" y="679149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accent6">
                      <a:lumMod val="75000"/>
                    </a:schemeClr>
                  </a:solidFill>
                </a:rPr>
                <a:t>P</a:t>
              </a:r>
            </a:p>
          </p:txBody>
        </p:sp>
        <p:sp>
          <p:nvSpPr>
            <p:cNvPr id="33" name="Forma Livre: Forma 32">
              <a:extLst>
                <a:ext uri="{FF2B5EF4-FFF2-40B4-BE49-F238E27FC236}">
                  <a16:creationId xmlns:a16="http://schemas.microsoft.com/office/drawing/2014/main" id="{308ADBBA-A986-4D14-A71C-DFA35D91A559}"/>
                </a:ext>
              </a:extLst>
            </p:cNvPr>
            <p:cNvSpPr/>
            <p:nvPr/>
          </p:nvSpPr>
          <p:spPr>
            <a:xfrm rot="16200000">
              <a:off x="5625089" y="1083020"/>
              <a:ext cx="159544" cy="54841"/>
            </a:xfrm>
            <a:custGeom>
              <a:avLst/>
              <a:gdLst>
                <a:gd name="connsiteX0" fmla="*/ 0 w 159544"/>
                <a:gd name="connsiteY0" fmla="*/ 54841 h 54841"/>
                <a:gd name="connsiteX1" fmla="*/ 50007 w 159544"/>
                <a:gd name="connsiteY1" fmla="*/ 72 h 54841"/>
                <a:gd name="connsiteX2" fmla="*/ 104775 w 159544"/>
                <a:gd name="connsiteY2" fmla="*/ 42935 h 54841"/>
                <a:gd name="connsiteX3" fmla="*/ 159544 w 159544"/>
                <a:gd name="connsiteY3" fmla="*/ 33410 h 54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54841">
                  <a:moveTo>
                    <a:pt x="0" y="54841"/>
                  </a:moveTo>
                  <a:cubicBezTo>
                    <a:pt x="16272" y="28448"/>
                    <a:pt x="32545" y="2056"/>
                    <a:pt x="50007" y="72"/>
                  </a:cubicBezTo>
                  <a:cubicBezTo>
                    <a:pt x="67470" y="-1912"/>
                    <a:pt x="86519" y="37379"/>
                    <a:pt x="104775" y="42935"/>
                  </a:cubicBezTo>
                  <a:cubicBezTo>
                    <a:pt x="123031" y="48491"/>
                    <a:pt x="125016" y="31823"/>
                    <a:pt x="159544" y="33410"/>
                  </a:cubicBezTo>
                </a:path>
              </a:pathLst>
            </a:cu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DF8E9267-5B29-43FA-AF09-89B438F46B4D}"/>
              </a:ext>
            </a:extLst>
          </p:cNvPr>
          <p:cNvSpPr txBox="1"/>
          <p:nvPr/>
        </p:nvSpPr>
        <p:spPr>
          <a:xfrm>
            <a:off x="6373113" y="2386656"/>
            <a:ext cx="990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pt-BR" sz="2000" b="1" dirty="0">
                <a:solidFill>
                  <a:schemeClr val="bg1"/>
                </a:solidFill>
                <a:latin typeface="Bell MT" panose="02020503060305020303" pitchFamily="18" charset="0"/>
              </a:rPr>
              <a:t>ADP + </a:t>
            </a:r>
          </a:p>
        </p:txBody>
      </p:sp>
      <p:sp>
        <p:nvSpPr>
          <p:cNvPr id="44" name="Seta: Curva para Cima 43">
            <a:extLst>
              <a:ext uri="{FF2B5EF4-FFF2-40B4-BE49-F238E27FC236}">
                <a16:creationId xmlns:a16="http://schemas.microsoft.com/office/drawing/2014/main" id="{C43A8C8B-5F8C-4614-90EC-18878737C6AF}"/>
              </a:ext>
            </a:extLst>
          </p:cNvPr>
          <p:cNvSpPr/>
          <p:nvPr/>
        </p:nvSpPr>
        <p:spPr>
          <a:xfrm>
            <a:off x="7045545" y="2811038"/>
            <a:ext cx="1466793" cy="41790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B8C4181A-05CB-487A-B57A-7377E01C61EA}"/>
              </a:ext>
            </a:extLst>
          </p:cNvPr>
          <p:cNvSpPr txBox="1"/>
          <p:nvPr/>
        </p:nvSpPr>
        <p:spPr>
          <a:xfrm>
            <a:off x="7850238" y="2386656"/>
            <a:ext cx="1324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ATP</a:t>
            </a:r>
          </a:p>
        </p:txBody>
      </p:sp>
      <p:grpSp>
        <p:nvGrpSpPr>
          <p:cNvPr id="46" name="Agrupar 45">
            <a:extLst>
              <a:ext uri="{FF2B5EF4-FFF2-40B4-BE49-F238E27FC236}">
                <a16:creationId xmlns:a16="http://schemas.microsoft.com/office/drawing/2014/main" id="{15571B2D-60EA-48CD-83DD-4FF1560A39F9}"/>
              </a:ext>
            </a:extLst>
          </p:cNvPr>
          <p:cNvGrpSpPr/>
          <p:nvPr/>
        </p:nvGrpSpPr>
        <p:grpSpPr>
          <a:xfrm>
            <a:off x="0" y="0"/>
            <a:ext cx="3078051" cy="634957"/>
            <a:chOff x="0" y="0"/>
            <a:chExt cx="3078051" cy="634957"/>
          </a:xfrm>
        </p:grpSpPr>
        <p:sp>
          <p:nvSpPr>
            <p:cNvPr id="47" name="Retângulo 46">
              <a:extLst>
                <a:ext uri="{FF2B5EF4-FFF2-40B4-BE49-F238E27FC236}">
                  <a16:creationId xmlns:a16="http://schemas.microsoft.com/office/drawing/2014/main" id="{F0A3CA25-824C-4210-8D3F-CB160BB7882B}"/>
                </a:ext>
              </a:extLst>
            </p:cNvPr>
            <p:cNvSpPr/>
            <p:nvPr/>
          </p:nvSpPr>
          <p:spPr>
            <a:xfrm>
              <a:off x="0" y="0"/>
              <a:ext cx="3078051" cy="63495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16B2874C-C415-4B2D-B883-C5F46AB9DC2B}"/>
                </a:ext>
              </a:extLst>
            </p:cNvPr>
            <p:cNvSpPr txBox="1"/>
            <p:nvPr/>
          </p:nvSpPr>
          <p:spPr>
            <a:xfrm>
              <a:off x="0" y="81296"/>
              <a:ext cx="2974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2400" b="1" dirty="0">
                  <a:solidFill>
                    <a:schemeClr val="bg1"/>
                  </a:solidFill>
                  <a:latin typeface="Bell MT" panose="02020503060305020303" pitchFamily="18" charset="0"/>
                </a:rPr>
                <a:t>2</a:t>
              </a:r>
              <a:r>
                <a:rPr kumimoji="0" lang="pt-BR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ell MT" panose="02020503060305020303" pitchFamily="18" charset="0"/>
                  <a:ea typeface="+mn-ea"/>
                  <a:cs typeface="+mn-cs"/>
                </a:rPr>
                <a:t>º Etapa da glicólise</a:t>
              </a:r>
            </a:p>
          </p:txBody>
        </p:sp>
      </p:grp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C7E95F84-7DC5-44C6-B1F1-57510637E708}"/>
              </a:ext>
            </a:extLst>
          </p:cNvPr>
          <p:cNvSpPr txBox="1"/>
          <p:nvPr/>
        </p:nvSpPr>
        <p:spPr>
          <a:xfrm>
            <a:off x="3120758" y="144757"/>
            <a:ext cx="6609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Os resultados</a:t>
            </a:r>
            <a:r>
              <a:rPr kumimoji="0" lang="pt-BR" sz="24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 aqui devem ser multiplicados por 2!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278502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0.00023 L 0.03593 -0.00023 C 0.05208 -0.00023 0.07213 -0.03125 0.07213 -0.05602 L 0.07213 -0.11135 " pathEditMode="relative" rAng="0" ptsTypes="AAAA">
                                      <p:cBhvr>
                                        <p:cTn id="2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7" y="-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0.11511 2.59259E-6 C 0.16667 2.59259E-6 0.23034 0.00995 0.23034 0.01805 L 0.23034 0.03611 " pathEditMode="relative" rAng="0" ptsTypes="AAAA">
                                      <p:cBhvr>
                                        <p:cTn id="6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10" y="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0"/>
      <p:bldP spid="10" grpId="0"/>
      <p:bldP spid="25" grpId="0"/>
      <p:bldP spid="27" grpId="0"/>
      <p:bldP spid="29" grpId="0"/>
      <p:bldP spid="39" grpId="0" animBg="1"/>
      <p:bldP spid="40" grpId="0"/>
      <p:bldP spid="40" grpId="1"/>
      <p:bldP spid="34" grpId="0"/>
      <p:bldP spid="44" grpId="0" animBg="1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tângulo 59">
            <a:extLst>
              <a:ext uri="{FF2B5EF4-FFF2-40B4-BE49-F238E27FC236}">
                <a16:creationId xmlns:a16="http://schemas.microsoft.com/office/drawing/2014/main" id="{09D549AE-3164-4ADD-B9F1-6969D1FED334}"/>
              </a:ext>
            </a:extLst>
          </p:cNvPr>
          <p:cNvSpPr/>
          <p:nvPr/>
        </p:nvSpPr>
        <p:spPr>
          <a:xfrm>
            <a:off x="6023384" y="0"/>
            <a:ext cx="6178367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4">
                  <a:lumMod val="40000"/>
                  <a:lumOff val="60000"/>
                </a:schemeClr>
              </a:gs>
              <a:gs pos="83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9" name="Forma Livre: Forma 68">
            <a:extLst>
              <a:ext uri="{FF2B5EF4-FFF2-40B4-BE49-F238E27FC236}">
                <a16:creationId xmlns:a16="http://schemas.microsoft.com/office/drawing/2014/main" id="{8DC8F2EC-5A48-4F1C-B391-62D74E21FB69}"/>
              </a:ext>
            </a:extLst>
          </p:cNvPr>
          <p:cNvSpPr/>
          <p:nvPr/>
        </p:nvSpPr>
        <p:spPr>
          <a:xfrm>
            <a:off x="0" y="0"/>
            <a:ext cx="9173893" cy="6857998"/>
          </a:xfrm>
          <a:custGeom>
            <a:avLst/>
            <a:gdLst>
              <a:gd name="connsiteX0" fmla="*/ 0 w 9173893"/>
              <a:gd name="connsiteY0" fmla="*/ 0 h 6857998"/>
              <a:gd name="connsiteX1" fmla="*/ 6436774 w 9173893"/>
              <a:gd name="connsiteY1" fmla="*/ 0 h 6857998"/>
              <a:gd name="connsiteX2" fmla="*/ 6436774 w 9173893"/>
              <a:gd name="connsiteY2" fmla="*/ 3881875 h 6857998"/>
              <a:gd name="connsiteX3" fmla="*/ 9173893 w 9173893"/>
              <a:gd name="connsiteY3" fmla="*/ 3881875 h 6857998"/>
              <a:gd name="connsiteX4" fmla="*/ 9173893 w 9173893"/>
              <a:gd name="connsiteY4" fmla="*/ 6857998 h 6857998"/>
              <a:gd name="connsiteX5" fmla="*/ 0 w 9173893"/>
              <a:gd name="connsiteY5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73893" h="6857998">
                <a:moveTo>
                  <a:pt x="0" y="0"/>
                </a:moveTo>
                <a:lnTo>
                  <a:pt x="6436774" y="0"/>
                </a:lnTo>
                <a:lnTo>
                  <a:pt x="6436774" y="3881875"/>
                </a:lnTo>
                <a:lnTo>
                  <a:pt x="9173893" y="3881875"/>
                </a:lnTo>
                <a:lnTo>
                  <a:pt x="9173893" y="6857998"/>
                </a:lnTo>
                <a:lnTo>
                  <a:pt x="0" y="685799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0EC7DA7-F9C3-4534-9149-89890C270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6504" y="136556"/>
            <a:ext cx="3700040" cy="937931"/>
          </a:xfrm>
        </p:spPr>
        <p:txBody>
          <a:bodyPr/>
          <a:lstStyle/>
          <a:p>
            <a:r>
              <a:rPr lang="pt-BR" b="1" dirty="0">
                <a:latin typeface="Bell MT" panose="02020503060305020303" pitchFamily="18" charset="0"/>
              </a:rPr>
              <a:t>Glicólise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1DC2225-99CD-4B0A-B326-0EB2DE3D82C9}"/>
              </a:ext>
            </a:extLst>
          </p:cNvPr>
          <p:cNvSpPr txBox="1"/>
          <p:nvPr/>
        </p:nvSpPr>
        <p:spPr>
          <a:xfrm>
            <a:off x="94930" y="2768785"/>
            <a:ext cx="1871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Glicose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EEBC8EF-CCC4-4541-A2EF-56F539543A48}"/>
              </a:ext>
            </a:extLst>
          </p:cNvPr>
          <p:cNvSpPr txBox="1"/>
          <p:nvPr/>
        </p:nvSpPr>
        <p:spPr>
          <a:xfrm>
            <a:off x="9481070" y="1866042"/>
            <a:ext cx="1684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Piruvato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AE202EDC-DD86-4CFA-9090-745BDE683814}"/>
              </a:ext>
            </a:extLst>
          </p:cNvPr>
          <p:cNvCxnSpPr>
            <a:cxnSpLocks/>
          </p:cNvCxnSpPr>
          <p:nvPr/>
        </p:nvCxnSpPr>
        <p:spPr>
          <a:xfrm>
            <a:off x="1860616" y="3125357"/>
            <a:ext cx="1970604" cy="0"/>
          </a:xfrm>
          <a:prstGeom prst="straightConnector1">
            <a:avLst/>
          </a:prstGeom>
          <a:ln w="53975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5FAAB137-3548-42FE-BC2D-03474C69E5E7}"/>
              </a:ext>
            </a:extLst>
          </p:cNvPr>
          <p:cNvGrpSpPr/>
          <p:nvPr/>
        </p:nvGrpSpPr>
        <p:grpSpPr>
          <a:xfrm>
            <a:off x="241449" y="3373348"/>
            <a:ext cx="1725403" cy="366031"/>
            <a:chOff x="250032" y="2957296"/>
            <a:chExt cx="1887619" cy="333964"/>
          </a:xfrm>
        </p:grpSpPr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1315C409-1528-4513-8916-269310BCB5C0}"/>
                </a:ext>
              </a:extLst>
            </p:cNvPr>
            <p:cNvSpPr/>
            <p:nvPr/>
          </p:nvSpPr>
          <p:spPr>
            <a:xfrm>
              <a:off x="250032" y="2957296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571B1901-476B-4CBD-B54B-F205849A44A5}"/>
                </a:ext>
              </a:extLst>
            </p:cNvPr>
            <p:cNvSpPr/>
            <p:nvPr/>
          </p:nvSpPr>
          <p:spPr>
            <a:xfrm>
              <a:off x="571981" y="296883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Elipse 24">
              <a:extLst>
                <a:ext uri="{FF2B5EF4-FFF2-40B4-BE49-F238E27FC236}">
                  <a16:creationId xmlns:a16="http://schemas.microsoft.com/office/drawing/2014/main" id="{19E7391F-1A71-4EB3-90DE-D7BE39ADD385}"/>
                </a:ext>
              </a:extLst>
            </p:cNvPr>
            <p:cNvSpPr/>
            <p:nvPr/>
          </p:nvSpPr>
          <p:spPr>
            <a:xfrm>
              <a:off x="863170" y="2957296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Elipse 25">
              <a:extLst>
                <a:ext uri="{FF2B5EF4-FFF2-40B4-BE49-F238E27FC236}">
                  <a16:creationId xmlns:a16="http://schemas.microsoft.com/office/drawing/2014/main" id="{6C2B8943-4202-40CE-B27B-BA1D8D65B307}"/>
                </a:ext>
              </a:extLst>
            </p:cNvPr>
            <p:cNvSpPr/>
            <p:nvPr/>
          </p:nvSpPr>
          <p:spPr>
            <a:xfrm>
              <a:off x="1185119" y="296883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Elipse 26">
              <a:extLst>
                <a:ext uri="{FF2B5EF4-FFF2-40B4-BE49-F238E27FC236}">
                  <a16:creationId xmlns:a16="http://schemas.microsoft.com/office/drawing/2014/main" id="{67FCDE53-E4CF-47C8-BACB-15B0A67AFD80}"/>
                </a:ext>
              </a:extLst>
            </p:cNvPr>
            <p:cNvSpPr/>
            <p:nvPr/>
          </p:nvSpPr>
          <p:spPr>
            <a:xfrm>
              <a:off x="1503185" y="2957296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8" name="Elipse 27">
              <a:extLst>
                <a:ext uri="{FF2B5EF4-FFF2-40B4-BE49-F238E27FC236}">
                  <a16:creationId xmlns:a16="http://schemas.microsoft.com/office/drawing/2014/main" id="{B9FDF52E-3BD8-440F-A65E-B401E27B1185}"/>
                </a:ext>
              </a:extLst>
            </p:cNvPr>
            <p:cNvSpPr/>
            <p:nvPr/>
          </p:nvSpPr>
          <p:spPr>
            <a:xfrm>
              <a:off x="1825134" y="296883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2C79FFF8-98EA-4EB3-9650-059EC4E9196C}"/>
              </a:ext>
            </a:extLst>
          </p:cNvPr>
          <p:cNvGrpSpPr/>
          <p:nvPr/>
        </p:nvGrpSpPr>
        <p:grpSpPr>
          <a:xfrm>
            <a:off x="9728708" y="2337983"/>
            <a:ext cx="1104107" cy="369332"/>
            <a:chOff x="9706728" y="3734209"/>
            <a:chExt cx="521148" cy="166134"/>
          </a:xfrm>
        </p:grpSpPr>
        <p:sp>
          <p:nvSpPr>
            <p:cNvPr id="33" name="Elipse 32">
              <a:extLst>
                <a:ext uri="{FF2B5EF4-FFF2-40B4-BE49-F238E27FC236}">
                  <a16:creationId xmlns:a16="http://schemas.microsoft.com/office/drawing/2014/main" id="{ACB53F87-D69F-4C81-9EB7-39674ED08620}"/>
                </a:ext>
              </a:extLst>
            </p:cNvPr>
            <p:cNvSpPr/>
            <p:nvPr/>
          </p:nvSpPr>
          <p:spPr>
            <a:xfrm>
              <a:off x="9706728" y="3739949"/>
              <a:ext cx="170984" cy="16039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C7E51DE5-85D3-449A-BD6E-221C35AD1C65}"/>
                </a:ext>
              </a:extLst>
            </p:cNvPr>
            <p:cNvSpPr/>
            <p:nvPr/>
          </p:nvSpPr>
          <p:spPr>
            <a:xfrm>
              <a:off x="9880748" y="3734209"/>
              <a:ext cx="170984" cy="16039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Elipse 34">
              <a:extLst>
                <a:ext uri="{FF2B5EF4-FFF2-40B4-BE49-F238E27FC236}">
                  <a16:creationId xmlns:a16="http://schemas.microsoft.com/office/drawing/2014/main" id="{FFE627A4-7B62-4C2F-9E5A-D3805C50EB06}"/>
                </a:ext>
              </a:extLst>
            </p:cNvPr>
            <p:cNvSpPr/>
            <p:nvPr/>
          </p:nvSpPr>
          <p:spPr>
            <a:xfrm>
              <a:off x="10056892" y="3739949"/>
              <a:ext cx="170984" cy="16039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85102EB-45C1-4D81-8B6A-2C25385BBACC}"/>
              </a:ext>
            </a:extLst>
          </p:cNvPr>
          <p:cNvSpPr txBox="1"/>
          <p:nvPr/>
        </p:nvSpPr>
        <p:spPr>
          <a:xfrm>
            <a:off x="9832470" y="3934903"/>
            <a:ext cx="1684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Piruvato</a:t>
            </a:r>
          </a:p>
        </p:txBody>
      </p:sp>
      <p:grpSp>
        <p:nvGrpSpPr>
          <p:cNvPr id="32" name="Agrupar 31">
            <a:extLst>
              <a:ext uri="{FF2B5EF4-FFF2-40B4-BE49-F238E27FC236}">
                <a16:creationId xmlns:a16="http://schemas.microsoft.com/office/drawing/2014/main" id="{13B69907-DCE7-4517-8694-9A49A2502061}"/>
              </a:ext>
            </a:extLst>
          </p:cNvPr>
          <p:cNvGrpSpPr/>
          <p:nvPr/>
        </p:nvGrpSpPr>
        <p:grpSpPr>
          <a:xfrm>
            <a:off x="10080108" y="4406844"/>
            <a:ext cx="1104107" cy="369332"/>
            <a:chOff x="9706728" y="3734209"/>
            <a:chExt cx="521148" cy="166134"/>
          </a:xfrm>
        </p:grpSpPr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D7594200-955F-4199-9F1B-A3FC6BBD910A}"/>
                </a:ext>
              </a:extLst>
            </p:cNvPr>
            <p:cNvSpPr/>
            <p:nvPr/>
          </p:nvSpPr>
          <p:spPr>
            <a:xfrm>
              <a:off x="9706728" y="3739949"/>
              <a:ext cx="170984" cy="16039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9" name="Elipse 38">
              <a:extLst>
                <a:ext uri="{FF2B5EF4-FFF2-40B4-BE49-F238E27FC236}">
                  <a16:creationId xmlns:a16="http://schemas.microsoft.com/office/drawing/2014/main" id="{8319AC06-62BE-4CF6-A6F9-D68D4FDFBB64}"/>
                </a:ext>
              </a:extLst>
            </p:cNvPr>
            <p:cNvSpPr/>
            <p:nvPr/>
          </p:nvSpPr>
          <p:spPr>
            <a:xfrm>
              <a:off x="9880748" y="3734209"/>
              <a:ext cx="170984" cy="16039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12FCC4A3-4C19-44F1-A176-CBCAFFBCA1FC}"/>
                </a:ext>
              </a:extLst>
            </p:cNvPr>
            <p:cNvSpPr/>
            <p:nvPr/>
          </p:nvSpPr>
          <p:spPr>
            <a:xfrm>
              <a:off x="10056892" y="3739949"/>
              <a:ext cx="170984" cy="16039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47BAD7FC-C8C4-4274-A007-93E2F2A436D7}"/>
              </a:ext>
            </a:extLst>
          </p:cNvPr>
          <p:cNvSpPr txBox="1"/>
          <p:nvPr/>
        </p:nvSpPr>
        <p:spPr>
          <a:xfrm>
            <a:off x="4159016" y="1857506"/>
            <a:ext cx="22829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pt-BR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Gliceraldeído-3-fosfato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ell MT" panose="02020503060305020303" pitchFamily="18" charset="0"/>
            </a:endParaRP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1446CB88-A3DC-4180-A4A9-A1A99CE962DD}"/>
              </a:ext>
            </a:extLst>
          </p:cNvPr>
          <p:cNvSpPr txBox="1"/>
          <p:nvPr/>
        </p:nvSpPr>
        <p:spPr>
          <a:xfrm>
            <a:off x="3611062" y="3760513"/>
            <a:ext cx="3399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pt-BR" sz="2400" b="1" dirty="0" err="1">
                <a:solidFill>
                  <a:srgbClr val="FF0000"/>
                </a:solidFill>
                <a:latin typeface="Bell MT" panose="02020503060305020303" pitchFamily="18" charset="0"/>
              </a:rPr>
              <a:t>Di-hidroxiacetonafosfato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ell MT" panose="02020503060305020303" pitchFamily="18" charset="0"/>
            </a:endParaRP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BF9CD559-FC94-4A51-8C77-529E297FFD55}"/>
              </a:ext>
            </a:extLst>
          </p:cNvPr>
          <p:cNvSpPr txBox="1"/>
          <p:nvPr/>
        </p:nvSpPr>
        <p:spPr>
          <a:xfrm>
            <a:off x="7330091" y="4010217"/>
            <a:ext cx="19095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pt-BR" sz="2400" b="1" dirty="0">
                <a:solidFill>
                  <a:srgbClr val="FF0000"/>
                </a:solidFill>
                <a:latin typeface="Bell MT" panose="02020503060305020303" pitchFamily="18" charset="0"/>
              </a:rPr>
              <a:t>Gliceraldeído-3-fosfato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ell MT" panose="02020503060305020303" pitchFamily="18" charset="0"/>
            </a:endParaRPr>
          </a:p>
        </p:txBody>
      </p:sp>
      <p:cxnSp>
        <p:nvCxnSpPr>
          <p:cNvPr id="52" name="Conector de Seta Reta 51">
            <a:extLst>
              <a:ext uri="{FF2B5EF4-FFF2-40B4-BE49-F238E27FC236}">
                <a16:creationId xmlns:a16="http://schemas.microsoft.com/office/drawing/2014/main" id="{6DDA486F-3775-43AE-A1F9-603930849131}"/>
              </a:ext>
            </a:extLst>
          </p:cNvPr>
          <p:cNvCxnSpPr>
            <a:cxnSpLocks/>
          </p:cNvCxnSpPr>
          <p:nvPr/>
        </p:nvCxnSpPr>
        <p:spPr>
          <a:xfrm>
            <a:off x="6810827" y="4189458"/>
            <a:ext cx="648297" cy="0"/>
          </a:xfrm>
          <a:prstGeom prst="straightConnector1">
            <a:avLst/>
          </a:prstGeom>
          <a:ln w="53975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de Seta Reta 52">
            <a:extLst>
              <a:ext uri="{FF2B5EF4-FFF2-40B4-BE49-F238E27FC236}">
                <a16:creationId xmlns:a16="http://schemas.microsoft.com/office/drawing/2014/main" id="{63565E2E-FCC4-4A71-A4A9-5E8DE960B42C}"/>
              </a:ext>
            </a:extLst>
          </p:cNvPr>
          <p:cNvCxnSpPr>
            <a:cxnSpLocks/>
          </p:cNvCxnSpPr>
          <p:nvPr/>
        </p:nvCxnSpPr>
        <p:spPr>
          <a:xfrm>
            <a:off x="9244799" y="4176012"/>
            <a:ext cx="648297" cy="0"/>
          </a:xfrm>
          <a:prstGeom prst="straightConnector1">
            <a:avLst/>
          </a:prstGeom>
          <a:ln w="53975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de Seta Reta 53">
            <a:extLst>
              <a:ext uri="{FF2B5EF4-FFF2-40B4-BE49-F238E27FC236}">
                <a16:creationId xmlns:a16="http://schemas.microsoft.com/office/drawing/2014/main" id="{9547AD02-C7AA-4846-8E25-550DEA30F827}"/>
              </a:ext>
            </a:extLst>
          </p:cNvPr>
          <p:cNvCxnSpPr>
            <a:cxnSpLocks/>
          </p:cNvCxnSpPr>
          <p:nvPr/>
        </p:nvCxnSpPr>
        <p:spPr>
          <a:xfrm>
            <a:off x="6718146" y="2149894"/>
            <a:ext cx="2761429" cy="1"/>
          </a:xfrm>
          <a:prstGeom prst="straightConnector1">
            <a:avLst/>
          </a:prstGeom>
          <a:ln w="53975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>
            <a:extLst>
              <a:ext uri="{FF2B5EF4-FFF2-40B4-BE49-F238E27FC236}">
                <a16:creationId xmlns:a16="http://schemas.microsoft.com/office/drawing/2014/main" id="{87B368EF-AEB9-4528-ABA2-6CD9B41419EC}"/>
              </a:ext>
            </a:extLst>
          </p:cNvPr>
          <p:cNvCxnSpPr>
            <a:cxnSpLocks/>
            <a:endCxn id="41" idx="1"/>
          </p:cNvCxnSpPr>
          <p:nvPr/>
        </p:nvCxnSpPr>
        <p:spPr>
          <a:xfrm flipV="1">
            <a:off x="3817465" y="2273005"/>
            <a:ext cx="341551" cy="866384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de Seta Reta 55">
            <a:extLst>
              <a:ext uri="{FF2B5EF4-FFF2-40B4-BE49-F238E27FC236}">
                <a16:creationId xmlns:a16="http://schemas.microsoft.com/office/drawing/2014/main" id="{B30ADE29-9B19-4D34-95AD-D01EA08260BA}"/>
              </a:ext>
            </a:extLst>
          </p:cNvPr>
          <p:cNvCxnSpPr>
            <a:cxnSpLocks/>
          </p:cNvCxnSpPr>
          <p:nvPr/>
        </p:nvCxnSpPr>
        <p:spPr>
          <a:xfrm>
            <a:off x="3817465" y="3169327"/>
            <a:ext cx="313785" cy="866384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B02FF3CB-E155-46B6-B1C6-4F1E6BDCC327}"/>
              </a:ext>
            </a:extLst>
          </p:cNvPr>
          <p:cNvSpPr txBox="1"/>
          <p:nvPr/>
        </p:nvSpPr>
        <p:spPr>
          <a:xfrm>
            <a:off x="1004106" y="4682677"/>
            <a:ext cx="2455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Bell MT" panose="02020503060305020303" pitchFamily="18" charset="0"/>
              </a:rPr>
              <a:t>Consome 2 </a:t>
            </a:r>
            <a:r>
              <a:rPr lang="pt-BR" b="1" dirty="0" err="1">
                <a:latin typeface="Bell MT" panose="02020503060305020303" pitchFamily="18" charset="0"/>
              </a:rPr>
              <a:t>ATP’s</a:t>
            </a:r>
            <a:endParaRPr lang="pt-BR" b="1" dirty="0">
              <a:latin typeface="Bell MT" panose="02020503060305020303" pitchFamily="18" charset="0"/>
            </a:endParaRPr>
          </a:p>
        </p:txBody>
      </p: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12852510-CF72-4754-A8FA-81DD812F25AA}"/>
              </a:ext>
            </a:extLst>
          </p:cNvPr>
          <p:cNvSpPr txBox="1"/>
          <p:nvPr/>
        </p:nvSpPr>
        <p:spPr>
          <a:xfrm>
            <a:off x="8166336" y="3602519"/>
            <a:ext cx="2455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Bell MT" panose="02020503060305020303" pitchFamily="18" charset="0"/>
              </a:rPr>
              <a:t>Produz 2 </a:t>
            </a:r>
            <a:r>
              <a:rPr lang="pt-BR" b="1" dirty="0" err="1">
                <a:latin typeface="Bell MT" panose="02020503060305020303" pitchFamily="18" charset="0"/>
              </a:rPr>
              <a:t>ATP’s</a:t>
            </a:r>
            <a:endParaRPr lang="pt-BR" b="1" dirty="0">
              <a:latin typeface="Bell MT" panose="02020503060305020303" pitchFamily="18" charset="0"/>
            </a:endParaRPr>
          </a:p>
        </p:txBody>
      </p: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F5A76098-6987-47E8-846A-B2F1218D0102}"/>
              </a:ext>
            </a:extLst>
          </p:cNvPr>
          <p:cNvSpPr txBox="1"/>
          <p:nvPr/>
        </p:nvSpPr>
        <p:spPr>
          <a:xfrm>
            <a:off x="6946046" y="1739950"/>
            <a:ext cx="2455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Bell MT" panose="02020503060305020303" pitchFamily="18" charset="0"/>
              </a:rPr>
              <a:t>Produz 2 </a:t>
            </a:r>
            <a:r>
              <a:rPr lang="pt-BR" b="1" dirty="0" err="1">
                <a:latin typeface="Bell MT" panose="02020503060305020303" pitchFamily="18" charset="0"/>
              </a:rPr>
              <a:t>ATP’s</a:t>
            </a:r>
            <a:endParaRPr lang="pt-BR" b="1" dirty="0">
              <a:latin typeface="Bell MT" panose="02020503060305020303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DD57837-3B71-4D3B-81BA-CDEF5B5AD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113" y="2701294"/>
            <a:ext cx="1633446" cy="523213"/>
          </a:xfrm>
          <a:prstGeom prst="rect">
            <a:avLst/>
          </a:prstGeom>
        </p:spPr>
      </p:pic>
      <p:pic>
        <p:nvPicPr>
          <p:cNvPr id="67" name="Imagem 66">
            <a:extLst>
              <a:ext uri="{FF2B5EF4-FFF2-40B4-BE49-F238E27FC236}">
                <a16:creationId xmlns:a16="http://schemas.microsoft.com/office/drawing/2014/main" id="{9F9C8A0B-5499-48C5-988C-79B0F66DE3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7098" y="4643134"/>
            <a:ext cx="1609457" cy="515529"/>
          </a:xfrm>
          <a:prstGeom prst="rect">
            <a:avLst/>
          </a:prstGeom>
        </p:spPr>
      </p:pic>
      <p:pic>
        <p:nvPicPr>
          <p:cNvPr id="68" name="Imagem 67">
            <a:extLst>
              <a:ext uri="{FF2B5EF4-FFF2-40B4-BE49-F238E27FC236}">
                <a16:creationId xmlns:a16="http://schemas.microsoft.com/office/drawing/2014/main" id="{B7CAEE5B-E697-4993-9EB7-463744FBC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9192" y="4983998"/>
            <a:ext cx="1609457" cy="515529"/>
          </a:xfrm>
          <a:prstGeom prst="rect">
            <a:avLst/>
          </a:prstGeom>
        </p:spPr>
      </p:pic>
      <p:grpSp>
        <p:nvGrpSpPr>
          <p:cNvPr id="43" name="Agrupar 42">
            <a:extLst>
              <a:ext uri="{FF2B5EF4-FFF2-40B4-BE49-F238E27FC236}">
                <a16:creationId xmlns:a16="http://schemas.microsoft.com/office/drawing/2014/main" id="{BCE234C3-B14E-4007-A8FA-6F75320216A7}"/>
              </a:ext>
            </a:extLst>
          </p:cNvPr>
          <p:cNvGrpSpPr/>
          <p:nvPr/>
        </p:nvGrpSpPr>
        <p:grpSpPr>
          <a:xfrm>
            <a:off x="0" y="6235688"/>
            <a:ext cx="3078051" cy="634957"/>
            <a:chOff x="0" y="0"/>
            <a:chExt cx="3078051" cy="634957"/>
          </a:xfrm>
        </p:grpSpPr>
        <p:sp>
          <p:nvSpPr>
            <p:cNvPr id="44" name="Retângulo 43">
              <a:extLst>
                <a:ext uri="{FF2B5EF4-FFF2-40B4-BE49-F238E27FC236}">
                  <a16:creationId xmlns:a16="http://schemas.microsoft.com/office/drawing/2014/main" id="{5913A9C7-D979-4CFE-AE38-95AB8F800CF8}"/>
                </a:ext>
              </a:extLst>
            </p:cNvPr>
            <p:cNvSpPr/>
            <p:nvPr/>
          </p:nvSpPr>
          <p:spPr>
            <a:xfrm>
              <a:off x="0" y="0"/>
              <a:ext cx="3078051" cy="634957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5" name="CaixaDeTexto 44">
              <a:extLst>
                <a:ext uri="{FF2B5EF4-FFF2-40B4-BE49-F238E27FC236}">
                  <a16:creationId xmlns:a16="http://schemas.microsoft.com/office/drawing/2014/main" id="{BBD2F3C9-610D-4163-94BA-D3C594DA19B9}"/>
                </a:ext>
              </a:extLst>
            </p:cNvPr>
            <p:cNvSpPr txBox="1"/>
            <p:nvPr/>
          </p:nvSpPr>
          <p:spPr>
            <a:xfrm>
              <a:off x="0" y="81296"/>
              <a:ext cx="2974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ell MT" panose="02020503060305020303" pitchFamily="18" charset="0"/>
                  <a:ea typeface="+mn-ea"/>
                  <a:cs typeface="+mn-cs"/>
                </a:rPr>
                <a:t>1º Etapa da glicólise</a:t>
              </a:r>
            </a:p>
          </p:txBody>
        </p:sp>
      </p:grpSp>
      <p:grpSp>
        <p:nvGrpSpPr>
          <p:cNvPr id="47" name="Agrupar 46">
            <a:extLst>
              <a:ext uri="{FF2B5EF4-FFF2-40B4-BE49-F238E27FC236}">
                <a16:creationId xmlns:a16="http://schemas.microsoft.com/office/drawing/2014/main" id="{438D92E3-AD06-4453-A79A-519A3829521C}"/>
              </a:ext>
            </a:extLst>
          </p:cNvPr>
          <p:cNvGrpSpPr/>
          <p:nvPr/>
        </p:nvGrpSpPr>
        <p:grpSpPr>
          <a:xfrm>
            <a:off x="9135850" y="14694"/>
            <a:ext cx="3078051" cy="634957"/>
            <a:chOff x="0" y="0"/>
            <a:chExt cx="3078051" cy="634957"/>
          </a:xfrm>
        </p:grpSpPr>
        <p:sp>
          <p:nvSpPr>
            <p:cNvPr id="48" name="Retângulo 47">
              <a:extLst>
                <a:ext uri="{FF2B5EF4-FFF2-40B4-BE49-F238E27FC236}">
                  <a16:creationId xmlns:a16="http://schemas.microsoft.com/office/drawing/2014/main" id="{D4CF3DB7-BC38-45F7-AA47-0E29DB3681E6}"/>
                </a:ext>
              </a:extLst>
            </p:cNvPr>
            <p:cNvSpPr/>
            <p:nvPr/>
          </p:nvSpPr>
          <p:spPr>
            <a:xfrm>
              <a:off x="0" y="0"/>
              <a:ext cx="3078051" cy="63495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C58E2B83-8DC6-4A79-8DC9-0D32A530DFF6}"/>
                </a:ext>
              </a:extLst>
            </p:cNvPr>
            <p:cNvSpPr txBox="1"/>
            <p:nvPr/>
          </p:nvSpPr>
          <p:spPr>
            <a:xfrm>
              <a:off x="0" y="81296"/>
              <a:ext cx="2974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2400" b="1" dirty="0">
                  <a:solidFill>
                    <a:schemeClr val="bg1"/>
                  </a:solidFill>
                  <a:latin typeface="Bell MT" panose="02020503060305020303" pitchFamily="18" charset="0"/>
                </a:rPr>
                <a:t>2</a:t>
              </a:r>
              <a:r>
                <a:rPr kumimoji="0" lang="pt-BR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ell MT" panose="02020503060305020303" pitchFamily="18" charset="0"/>
                  <a:ea typeface="+mn-ea"/>
                  <a:cs typeface="+mn-cs"/>
                </a:rPr>
                <a:t>º Etapa da glicólise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940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1" grpId="0"/>
      <p:bldP spid="41" grpId="0"/>
      <p:bldP spid="46" grpId="0"/>
      <p:bldP spid="51" grpId="0"/>
      <p:bldP spid="57" grpId="0"/>
      <p:bldP spid="58" grpId="0"/>
      <p:bldP spid="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EC7DA7-F9C3-4534-9149-89890C270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973" y="355254"/>
            <a:ext cx="3700040" cy="937931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  <a:t>Saldo final</a:t>
            </a:r>
          </a:p>
        </p:txBody>
      </p:sp>
      <p:pic>
        <p:nvPicPr>
          <p:cNvPr id="1026" name="Picture 2" descr="Qual é o objetivo da contabilidade para as empresas? Entenda">
            <a:extLst>
              <a:ext uri="{FF2B5EF4-FFF2-40B4-BE49-F238E27FC236}">
                <a16:creationId xmlns:a16="http://schemas.microsoft.com/office/drawing/2014/main" id="{2B7E8342-0776-4BBD-A165-803B5ADA7E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13" r="18321"/>
          <a:stretch/>
        </p:blipFill>
        <p:spPr bwMode="auto">
          <a:xfrm>
            <a:off x="5246735" y="0"/>
            <a:ext cx="6945265" cy="6858000"/>
          </a:xfrm>
          <a:prstGeom prst="parallelogram">
            <a:avLst>
              <a:gd name="adj" fmla="val 66536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3CC1FA9C-BEBF-4878-85B8-A705ED796EDF}"/>
              </a:ext>
            </a:extLst>
          </p:cNvPr>
          <p:cNvCxnSpPr/>
          <p:nvPr/>
        </p:nvCxnSpPr>
        <p:spPr>
          <a:xfrm>
            <a:off x="340570" y="2170354"/>
            <a:ext cx="49404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FD1A1BB6-9FBD-4B55-8979-600F0C5F2379}"/>
              </a:ext>
            </a:extLst>
          </p:cNvPr>
          <p:cNvSpPr txBox="1"/>
          <p:nvPr/>
        </p:nvSpPr>
        <p:spPr>
          <a:xfrm>
            <a:off x="2032788" y="2329823"/>
            <a:ext cx="3169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2 </a:t>
            </a:r>
            <a:r>
              <a:rPr lang="pt-BR" sz="2400" b="1" dirty="0" err="1">
                <a:solidFill>
                  <a:schemeClr val="bg1"/>
                </a:solidFill>
                <a:latin typeface="Bell MT" panose="02020503060305020303" pitchFamily="18" charset="0"/>
              </a:rPr>
              <a:t>ATP’s</a:t>
            </a:r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 Consumidos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7FCB8D2D-DB53-44A5-9D5E-937F082F33EC}"/>
              </a:ext>
            </a:extLst>
          </p:cNvPr>
          <p:cNvSpPr txBox="1"/>
          <p:nvPr/>
        </p:nvSpPr>
        <p:spPr>
          <a:xfrm>
            <a:off x="1972070" y="2862498"/>
            <a:ext cx="3169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4 </a:t>
            </a:r>
            <a:r>
              <a:rPr lang="pt-BR" sz="2400" b="1" dirty="0" err="1">
                <a:solidFill>
                  <a:schemeClr val="bg1"/>
                </a:solidFill>
                <a:latin typeface="Bell MT" panose="02020503060305020303" pitchFamily="18" charset="0"/>
              </a:rPr>
              <a:t>ATP’s</a:t>
            </a:r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 Produzidos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7544B47C-760A-4AEA-9587-D35BB5BF1262}"/>
              </a:ext>
            </a:extLst>
          </p:cNvPr>
          <p:cNvCxnSpPr/>
          <p:nvPr/>
        </p:nvCxnSpPr>
        <p:spPr>
          <a:xfrm>
            <a:off x="1911353" y="1614149"/>
            <a:ext cx="0" cy="2784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F5B47A1F-2E6E-4105-BB30-CA25DDE9F302}"/>
              </a:ext>
            </a:extLst>
          </p:cNvPr>
          <p:cNvSpPr txBox="1"/>
          <p:nvPr/>
        </p:nvSpPr>
        <p:spPr>
          <a:xfrm>
            <a:off x="463975" y="2329823"/>
            <a:ext cx="1524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1ª Etapa</a:t>
            </a:r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B491D9C8-11DE-4709-84EE-3ABDCB9F4CC0}"/>
              </a:ext>
            </a:extLst>
          </p:cNvPr>
          <p:cNvSpPr txBox="1"/>
          <p:nvPr/>
        </p:nvSpPr>
        <p:spPr>
          <a:xfrm>
            <a:off x="463973" y="2862498"/>
            <a:ext cx="1524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2ª Etapa</a:t>
            </a:r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CA230DF2-1731-4D5F-84FB-56E9A471D6D7}"/>
              </a:ext>
            </a:extLst>
          </p:cNvPr>
          <p:cNvCxnSpPr/>
          <p:nvPr/>
        </p:nvCxnSpPr>
        <p:spPr>
          <a:xfrm>
            <a:off x="340570" y="3419124"/>
            <a:ext cx="50496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>
            <a:extLst>
              <a:ext uri="{FF2B5EF4-FFF2-40B4-BE49-F238E27FC236}">
                <a16:creationId xmlns:a16="http://schemas.microsoft.com/office/drawing/2014/main" id="{85B9B6B8-CEDC-4902-81EA-EC0424078F33}"/>
              </a:ext>
            </a:extLst>
          </p:cNvPr>
          <p:cNvSpPr txBox="1"/>
          <p:nvPr/>
        </p:nvSpPr>
        <p:spPr>
          <a:xfrm>
            <a:off x="463973" y="3554641"/>
            <a:ext cx="1524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Total</a:t>
            </a:r>
          </a:p>
        </p:txBody>
      </p:sp>
      <p:sp>
        <p:nvSpPr>
          <p:cNvPr id="62" name="CaixaDeTexto 61">
            <a:extLst>
              <a:ext uri="{FF2B5EF4-FFF2-40B4-BE49-F238E27FC236}">
                <a16:creationId xmlns:a16="http://schemas.microsoft.com/office/drawing/2014/main" id="{C2508B46-B028-48C0-8E88-AE0EB234A7F8}"/>
              </a:ext>
            </a:extLst>
          </p:cNvPr>
          <p:cNvSpPr txBox="1"/>
          <p:nvPr/>
        </p:nvSpPr>
        <p:spPr>
          <a:xfrm>
            <a:off x="1391343" y="3578592"/>
            <a:ext cx="3169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2 </a:t>
            </a:r>
            <a:r>
              <a:rPr lang="pt-BR" sz="2400" b="1" dirty="0" err="1">
                <a:solidFill>
                  <a:schemeClr val="bg1"/>
                </a:solidFill>
                <a:latin typeface="Bell MT" panose="02020503060305020303" pitchFamily="18" charset="0"/>
              </a:rPr>
              <a:t>ATP’s</a:t>
            </a:r>
            <a:endParaRPr lang="pt-BR" sz="2400" b="1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sp>
        <p:nvSpPr>
          <p:cNvPr id="63" name="CaixaDeTexto 62">
            <a:extLst>
              <a:ext uri="{FF2B5EF4-FFF2-40B4-BE49-F238E27FC236}">
                <a16:creationId xmlns:a16="http://schemas.microsoft.com/office/drawing/2014/main" id="{8CF05F90-214A-4473-85C5-6B3F57293067}"/>
              </a:ext>
            </a:extLst>
          </p:cNvPr>
          <p:cNvSpPr txBox="1"/>
          <p:nvPr/>
        </p:nvSpPr>
        <p:spPr>
          <a:xfrm>
            <a:off x="648999" y="5562052"/>
            <a:ext cx="4404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2 moléculas de ácido pirúvico</a:t>
            </a:r>
          </a:p>
        </p:txBody>
      </p:sp>
      <p:sp>
        <p:nvSpPr>
          <p:cNvPr id="64" name="CaixaDeTexto 63">
            <a:extLst>
              <a:ext uri="{FF2B5EF4-FFF2-40B4-BE49-F238E27FC236}">
                <a16:creationId xmlns:a16="http://schemas.microsoft.com/office/drawing/2014/main" id="{67E63FA9-00E4-44F2-A6F9-C46FDC07EE5D}"/>
              </a:ext>
            </a:extLst>
          </p:cNvPr>
          <p:cNvSpPr txBox="1"/>
          <p:nvPr/>
        </p:nvSpPr>
        <p:spPr>
          <a:xfrm>
            <a:off x="832513" y="6032476"/>
            <a:ext cx="4026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2 molécula de NADH+H</a:t>
            </a:r>
          </a:p>
        </p:txBody>
      </p: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D0219830-7E9C-4838-8EFB-60CA44A037B0}"/>
              </a:ext>
            </a:extLst>
          </p:cNvPr>
          <p:cNvSpPr txBox="1"/>
          <p:nvPr/>
        </p:nvSpPr>
        <p:spPr>
          <a:xfrm>
            <a:off x="-225388" y="5045188"/>
            <a:ext cx="4404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Também são produzidos:</a:t>
            </a:r>
          </a:p>
        </p:txBody>
      </p:sp>
      <p:cxnSp>
        <p:nvCxnSpPr>
          <p:cNvPr id="66" name="Conector reto 65">
            <a:extLst>
              <a:ext uri="{FF2B5EF4-FFF2-40B4-BE49-F238E27FC236}">
                <a16:creationId xmlns:a16="http://schemas.microsoft.com/office/drawing/2014/main" id="{6F6B6CE7-F900-45AF-89A7-90B0A5930785}"/>
              </a:ext>
            </a:extLst>
          </p:cNvPr>
          <p:cNvCxnSpPr/>
          <p:nvPr/>
        </p:nvCxnSpPr>
        <p:spPr>
          <a:xfrm>
            <a:off x="306246" y="5457064"/>
            <a:ext cx="49404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26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8" grpId="0"/>
      <p:bldP spid="49" grpId="0"/>
      <p:bldP spid="61" grpId="0"/>
      <p:bldP spid="62" grpId="0"/>
      <p:bldP spid="63" grpId="0"/>
      <p:bldP spid="64" grpId="0"/>
      <p:bldP spid="6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EC7DA7-F9C3-4534-9149-89890C270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  <a:t>Glicólise</a:t>
            </a:r>
            <a:b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b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  <a:t>Com a fórmula estrutural das moléculas</a:t>
            </a:r>
          </a:p>
        </p:txBody>
      </p:sp>
    </p:spTree>
    <p:extLst>
      <p:ext uri="{BB962C8B-B14F-4D97-AF65-F5344CB8AC3E}">
        <p14:creationId xmlns:p14="http://schemas.microsoft.com/office/powerpoint/2010/main" val="2191596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C8E9FB3C-90F9-429D-9EF5-6983C92630F1}"/>
              </a:ext>
            </a:extLst>
          </p:cNvPr>
          <p:cNvCxnSpPr>
            <a:cxnSpLocks/>
          </p:cNvCxnSpPr>
          <p:nvPr/>
        </p:nvCxnSpPr>
        <p:spPr>
          <a:xfrm flipV="1">
            <a:off x="2338082" y="3171464"/>
            <a:ext cx="2685327" cy="6701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080EDE18-80ED-4541-B3E6-9A894D9E4051}"/>
              </a:ext>
            </a:extLst>
          </p:cNvPr>
          <p:cNvCxnSpPr>
            <a:cxnSpLocks/>
            <a:stCxn id="12" idx="3"/>
          </p:cNvCxnSpPr>
          <p:nvPr/>
        </p:nvCxnSpPr>
        <p:spPr>
          <a:xfrm flipV="1">
            <a:off x="8473657" y="3159853"/>
            <a:ext cx="3718343" cy="7258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0795FE5-45B4-4759-8F78-B06FDAB8712A}"/>
              </a:ext>
            </a:extLst>
          </p:cNvPr>
          <p:cNvSpPr txBox="1"/>
          <p:nvPr/>
        </p:nvSpPr>
        <p:spPr>
          <a:xfrm>
            <a:off x="871289" y="2920475"/>
            <a:ext cx="1466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Glicose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D4501515-D084-4D5E-8034-05A5C64D941F}"/>
              </a:ext>
            </a:extLst>
          </p:cNvPr>
          <p:cNvSpPr txBox="1"/>
          <p:nvPr/>
        </p:nvSpPr>
        <p:spPr>
          <a:xfrm>
            <a:off x="5016322" y="2905501"/>
            <a:ext cx="3457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Glicose-6-Fosfato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986ADB2D-907E-4C6F-A1A6-66C4E0E04461}"/>
              </a:ext>
            </a:extLst>
          </p:cNvPr>
          <p:cNvSpPr txBox="1"/>
          <p:nvPr/>
        </p:nvSpPr>
        <p:spPr>
          <a:xfrm>
            <a:off x="9048515" y="3218712"/>
            <a:ext cx="2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>
                <a:latin typeface="Bell MT" panose="02020503060305020303" pitchFamily="18" charset="0"/>
              </a:rPr>
              <a:t>Fosfoglicoisomerase</a:t>
            </a:r>
            <a:endParaRPr lang="pt-BR" dirty="0">
              <a:latin typeface="Bell MT" panose="02020503060305020303" pitchFamily="18" charset="0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65F15477-FB96-4D71-A072-8581B7961484}"/>
              </a:ext>
            </a:extLst>
          </p:cNvPr>
          <p:cNvSpPr txBox="1"/>
          <p:nvPr/>
        </p:nvSpPr>
        <p:spPr>
          <a:xfrm>
            <a:off x="2647704" y="5526324"/>
            <a:ext cx="1834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Bell MT" panose="02020503060305020303" pitchFamily="18" charset="0"/>
              </a:rPr>
              <a:t>1º Reação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20ED5979-CC4E-471F-8D7A-BF4F1D06136E}"/>
              </a:ext>
            </a:extLst>
          </p:cNvPr>
          <p:cNvSpPr txBox="1"/>
          <p:nvPr/>
        </p:nvSpPr>
        <p:spPr>
          <a:xfrm>
            <a:off x="9544296" y="5526324"/>
            <a:ext cx="1834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Bell MT" panose="02020503060305020303" pitchFamily="18" charset="0"/>
              </a:rPr>
              <a:t>2º Reação</a:t>
            </a:r>
          </a:p>
        </p:txBody>
      </p:sp>
      <p:sp>
        <p:nvSpPr>
          <p:cNvPr id="27" name="Seta: Curva para Cima 26">
            <a:extLst>
              <a:ext uri="{FF2B5EF4-FFF2-40B4-BE49-F238E27FC236}">
                <a16:creationId xmlns:a16="http://schemas.microsoft.com/office/drawing/2014/main" id="{F8E94A2A-628D-4DEE-9131-C62653E9D190}"/>
              </a:ext>
            </a:extLst>
          </p:cNvPr>
          <p:cNvSpPr/>
          <p:nvPr/>
        </p:nvSpPr>
        <p:spPr>
          <a:xfrm>
            <a:off x="2851856" y="2684070"/>
            <a:ext cx="1466793" cy="41790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C7D6D8-AA4B-4F21-A763-609D471D3392}"/>
              </a:ext>
            </a:extLst>
          </p:cNvPr>
          <p:cNvSpPr txBox="1"/>
          <p:nvPr/>
        </p:nvSpPr>
        <p:spPr>
          <a:xfrm>
            <a:off x="1934561" y="2297341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6"/>
                </a:solidFill>
                <a:latin typeface="Bell MT" panose="02020503060305020303" pitchFamily="18" charset="0"/>
              </a:rPr>
              <a:t>ATP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BE8410D0-CB7B-4CEE-9D8A-AE3F4FE4EA5D}"/>
              </a:ext>
            </a:extLst>
          </p:cNvPr>
          <p:cNvSpPr txBox="1"/>
          <p:nvPr/>
        </p:nvSpPr>
        <p:spPr>
          <a:xfrm>
            <a:off x="3401354" y="2246531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6"/>
                </a:solidFill>
                <a:latin typeface="Bell MT" panose="02020503060305020303" pitchFamily="18" charset="0"/>
              </a:rPr>
              <a:t>ADP + </a:t>
            </a:r>
            <a:r>
              <a:rPr lang="pt-BR" sz="2400" b="1" dirty="0" err="1">
                <a:solidFill>
                  <a:schemeClr val="accent6"/>
                </a:solidFill>
                <a:latin typeface="Bell MT" panose="02020503060305020303" pitchFamily="18" charset="0"/>
              </a:rPr>
              <a:t>Pi</a:t>
            </a:r>
            <a:endParaRPr lang="pt-BR" sz="2400" b="1" dirty="0">
              <a:solidFill>
                <a:schemeClr val="accent6"/>
              </a:solidFill>
              <a:latin typeface="Bell MT" panose="02020503060305020303" pitchFamily="18" charset="0"/>
            </a:endParaRP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998747D0-EFC5-453C-9CEA-4ECA18E6C0F3}"/>
              </a:ext>
            </a:extLst>
          </p:cNvPr>
          <p:cNvSpPr txBox="1"/>
          <p:nvPr/>
        </p:nvSpPr>
        <p:spPr>
          <a:xfrm>
            <a:off x="0" y="73341"/>
            <a:ext cx="2455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Bell MT" panose="02020503060305020303" pitchFamily="18" charset="0"/>
              </a:rPr>
              <a:t>1º Etapa da glicólise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573650D-689A-4970-9AD3-3DF024BF8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271" y="3659786"/>
            <a:ext cx="2322870" cy="1782401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F2EB884A-1BB4-4946-941C-96F8C592AF8F}"/>
              </a:ext>
            </a:extLst>
          </p:cNvPr>
          <p:cNvSpPr txBox="1"/>
          <p:nvPr/>
        </p:nvSpPr>
        <p:spPr>
          <a:xfrm>
            <a:off x="2751141" y="3591578"/>
            <a:ext cx="1834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Hexoquinase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613C308F-A65F-4524-B028-37697594AF75}"/>
              </a:ext>
            </a:extLst>
          </p:cNvPr>
          <p:cNvSpPr txBox="1"/>
          <p:nvPr/>
        </p:nvSpPr>
        <p:spPr>
          <a:xfrm>
            <a:off x="2790222" y="3212085"/>
            <a:ext cx="1834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Mg</a:t>
            </a:r>
            <a:r>
              <a:rPr kumimoji="0" lang="pt-BR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2+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505C821-B007-446E-84BE-16ECE63C19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02" y="3405091"/>
            <a:ext cx="2936356" cy="216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896772"/>
      </p:ext>
    </p:extLst>
  </p:cSld>
  <p:clrMapOvr>
    <a:masterClrMapping/>
  </p:clrMapOvr>
  <p:transition spd="slow"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C8E9FB3C-90F9-429D-9EF5-6983C92630F1}"/>
              </a:ext>
            </a:extLst>
          </p:cNvPr>
          <p:cNvCxnSpPr>
            <a:cxnSpLocks/>
          </p:cNvCxnSpPr>
          <p:nvPr/>
        </p:nvCxnSpPr>
        <p:spPr>
          <a:xfrm flipV="1">
            <a:off x="-526648" y="3166135"/>
            <a:ext cx="1356827" cy="1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080EDE18-80ED-4541-B3E6-9A894D9E4051}"/>
              </a:ext>
            </a:extLst>
          </p:cNvPr>
          <p:cNvCxnSpPr>
            <a:cxnSpLocks/>
          </p:cNvCxnSpPr>
          <p:nvPr/>
        </p:nvCxnSpPr>
        <p:spPr>
          <a:xfrm>
            <a:off x="11117179" y="3166135"/>
            <a:ext cx="1074821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0795FE5-45B4-4759-8F78-B06FDAB8712A}"/>
              </a:ext>
            </a:extLst>
          </p:cNvPr>
          <p:cNvSpPr txBox="1"/>
          <p:nvPr/>
        </p:nvSpPr>
        <p:spPr>
          <a:xfrm>
            <a:off x="526644" y="2904525"/>
            <a:ext cx="3649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Frutose-6-Fosfato</a:t>
            </a:r>
          </a:p>
        </p:txBody>
      </p: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DECE8B0A-FC00-45B9-9155-0C978ABA7295}"/>
              </a:ext>
            </a:extLst>
          </p:cNvPr>
          <p:cNvCxnSpPr>
            <a:cxnSpLocks/>
          </p:cNvCxnSpPr>
          <p:nvPr/>
        </p:nvCxnSpPr>
        <p:spPr>
          <a:xfrm flipV="1">
            <a:off x="3982458" y="3163180"/>
            <a:ext cx="2910395" cy="4787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B7EE7DC9-496D-4E5B-8010-1E6149390BC5}"/>
              </a:ext>
            </a:extLst>
          </p:cNvPr>
          <p:cNvSpPr txBox="1"/>
          <p:nvPr/>
        </p:nvSpPr>
        <p:spPr>
          <a:xfrm>
            <a:off x="4456594" y="3408256"/>
            <a:ext cx="1888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Bell MT" panose="02020503060305020303" pitchFamily="18" charset="0"/>
              </a:rPr>
              <a:t>Mg</a:t>
            </a:r>
            <a:r>
              <a:rPr lang="pt-BR" baseline="30000" dirty="0">
                <a:latin typeface="Bell MT" panose="02020503060305020303" pitchFamily="18" charset="0"/>
              </a:rPr>
              <a:t>2+</a:t>
            </a:r>
            <a:endParaRPr lang="pt-BR" dirty="0">
              <a:latin typeface="Bell MT" panose="02020503060305020303" pitchFamily="18" charset="0"/>
            </a:endParaRPr>
          </a:p>
          <a:p>
            <a:pPr algn="ctr"/>
            <a:r>
              <a:rPr lang="pt-BR" dirty="0" err="1">
                <a:latin typeface="Bell MT" panose="02020503060305020303" pitchFamily="18" charset="0"/>
              </a:rPr>
              <a:t>Fosfofrutoquinase</a:t>
            </a:r>
            <a:endParaRPr lang="pt-BR" dirty="0">
              <a:latin typeface="Bell MT" panose="02020503060305020303" pitchFamily="18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1FDCAEDF-1950-4F8B-BD93-ED228986142D}"/>
              </a:ext>
            </a:extLst>
          </p:cNvPr>
          <p:cNvSpPr txBox="1"/>
          <p:nvPr/>
        </p:nvSpPr>
        <p:spPr>
          <a:xfrm>
            <a:off x="6996725" y="2915302"/>
            <a:ext cx="3968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Frutose -1,6 - </a:t>
            </a:r>
            <a:r>
              <a:rPr lang="pt-BR" sz="2800" b="1" dirty="0" err="1">
                <a:solidFill>
                  <a:srgbClr val="FF0000"/>
                </a:solidFill>
                <a:latin typeface="Bell MT" panose="02020503060305020303" pitchFamily="18" charset="0"/>
              </a:rPr>
              <a:t>Bisfosfato</a:t>
            </a:r>
            <a:endParaRPr lang="pt-BR" sz="2800" b="1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59ABD16B-E60D-455E-9D8E-44B9AC1F1A93}"/>
              </a:ext>
            </a:extLst>
          </p:cNvPr>
          <p:cNvSpPr txBox="1"/>
          <p:nvPr/>
        </p:nvSpPr>
        <p:spPr>
          <a:xfrm>
            <a:off x="4237347" y="5550387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Bell MT" panose="02020503060305020303" pitchFamily="18" charset="0"/>
              </a:rPr>
              <a:t>3º Reação</a:t>
            </a:r>
          </a:p>
        </p:txBody>
      </p:sp>
      <p:sp>
        <p:nvSpPr>
          <p:cNvPr id="25" name="Seta: Curva para Cima 24">
            <a:extLst>
              <a:ext uri="{FF2B5EF4-FFF2-40B4-BE49-F238E27FC236}">
                <a16:creationId xmlns:a16="http://schemas.microsoft.com/office/drawing/2014/main" id="{7CDB2FC7-4C4F-4B48-8CDD-70036C44A25E}"/>
              </a:ext>
            </a:extLst>
          </p:cNvPr>
          <p:cNvSpPr/>
          <p:nvPr/>
        </p:nvSpPr>
        <p:spPr>
          <a:xfrm>
            <a:off x="4704258" y="2709116"/>
            <a:ext cx="1466793" cy="41790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67022ED9-0D73-4893-934D-0E6FA92741C8}"/>
              </a:ext>
            </a:extLst>
          </p:cNvPr>
          <p:cNvSpPr txBox="1"/>
          <p:nvPr/>
        </p:nvSpPr>
        <p:spPr>
          <a:xfrm>
            <a:off x="3940761" y="2207328"/>
            <a:ext cx="125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6"/>
                </a:solidFill>
                <a:latin typeface="Bell MT" panose="02020503060305020303" pitchFamily="18" charset="0"/>
              </a:rPr>
              <a:t>ATP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BEF79823-1151-43A4-8A7A-43FD8D45BD66}"/>
              </a:ext>
            </a:extLst>
          </p:cNvPr>
          <p:cNvSpPr txBox="1"/>
          <p:nvPr/>
        </p:nvSpPr>
        <p:spPr>
          <a:xfrm>
            <a:off x="5195297" y="2222698"/>
            <a:ext cx="1876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6"/>
                </a:solidFill>
                <a:latin typeface="Bell MT" panose="02020503060305020303" pitchFamily="18" charset="0"/>
              </a:rPr>
              <a:t>ADP + </a:t>
            </a:r>
            <a:r>
              <a:rPr lang="pt-BR" sz="2400" b="1" dirty="0" err="1">
                <a:solidFill>
                  <a:schemeClr val="accent6"/>
                </a:solidFill>
                <a:latin typeface="Bell MT" panose="02020503060305020303" pitchFamily="18" charset="0"/>
              </a:rPr>
              <a:t>Pi</a:t>
            </a:r>
            <a:endParaRPr lang="pt-BR" sz="2400" b="1" dirty="0">
              <a:solidFill>
                <a:schemeClr val="accent6"/>
              </a:solidFill>
              <a:latin typeface="Bell MT" panose="02020503060305020303" pitchFamily="18" charset="0"/>
            </a:endParaRP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2E74EA9F-4BE8-4666-9204-B1162A34ECF3}"/>
              </a:ext>
            </a:extLst>
          </p:cNvPr>
          <p:cNvSpPr txBox="1"/>
          <p:nvPr/>
        </p:nvSpPr>
        <p:spPr>
          <a:xfrm>
            <a:off x="0" y="73341"/>
            <a:ext cx="2455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Bell MT" panose="02020503060305020303" pitchFamily="18" charset="0"/>
              </a:rPr>
              <a:t>1º Etapa da glicólise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B41395EB-6DE4-405D-8FE5-0E3180540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928" y="3649695"/>
            <a:ext cx="3643925" cy="1883934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7BC53DCB-EFF4-4CCE-824A-25F1B44A9A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8804" y="3510669"/>
            <a:ext cx="5035785" cy="223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064330"/>
      </p:ext>
    </p:extLst>
  </p:cSld>
  <p:clrMapOvr>
    <a:masterClrMapping/>
  </p:clrMapOvr>
  <p:transition spd="slow"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aixaDeTexto 23">
            <a:extLst>
              <a:ext uri="{FF2B5EF4-FFF2-40B4-BE49-F238E27FC236}">
                <a16:creationId xmlns:a16="http://schemas.microsoft.com/office/drawing/2014/main" id="{8F1FF58E-A9BC-4DC6-AA07-959C6740ABAF}"/>
              </a:ext>
            </a:extLst>
          </p:cNvPr>
          <p:cNvSpPr txBox="1"/>
          <p:nvPr/>
        </p:nvSpPr>
        <p:spPr>
          <a:xfrm>
            <a:off x="0" y="73341"/>
            <a:ext cx="2455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Bell MT" panose="02020503060305020303" pitchFamily="18" charset="0"/>
              </a:rPr>
              <a:t>1º Etapa da glicólise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68FF6A2E-EA9B-4866-B7E3-9DADD7B1FE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2244" y="106332"/>
            <a:ext cx="1827635" cy="187787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0144634E-083E-4404-9FA3-386691FBA0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0221" y="4526348"/>
            <a:ext cx="2214674" cy="2283405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9934BF4A-1DDB-4400-9986-613B0AE9A7DF}"/>
              </a:ext>
            </a:extLst>
          </p:cNvPr>
          <p:cNvSpPr txBox="1"/>
          <p:nvPr/>
        </p:nvSpPr>
        <p:spPr>
          <a:xfrm>
            <a:off x="3814655" y="5633201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4º Reação</a:t>
            </a:r>
          </a:p>
        </p:txBody>
      </p:sp>
      <p:cxnSp>
        <p:nvCxnSpPr>
          <p:cNvPr id="17" name="Conector de Seta Reta 16">
            <a:extLst>
              <a:ext uri="{FF2B5EF4-FFF2-40B4-BE49-F238E27FC236}">
                <a16:creationId xmlns:a16="http://schemas.microsoft.com/office/drawing/2014/main" id="{6958533F-093C-4C35-AFC1-E7E5422CE539}"/>
              </a:ext>
            </a:extLst>
          </p:cNvPr>
          <p:cNvCxnSpPr>
            <a:cxnSpLocks/>
          </p:cNvCxnSpPr>
          <p:nvPr/>
        </p:nvCxnSpPr>
        <p:spPr>
          <a:xfrm flipV="1">
            <a:off x="5507221" y="2131184"/>
            <a:ext cx="1143000" cy="1019297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>
            <a:extLst>
              <a:ext uri="{FF2B5EF4-FFF2-40B4-BE49-F238E27FC236}">
                <a16:creationId xmlns:a16="http://schemas.microsoft.com/office/drawing/2014/main" id="{062C6576-159F-4BEC-A490-22AAE986CB2A}"/>
              </a:ext>
            </a:extLst>
          </p:cNvPr>
          <p:cNvCxnSpPr>
            <a:cxnSpLocks/>
          </p:cNvCxnSpPr>
          <p:nvPr/>
        </p:nvCxnSpPr>
        <p:spPr>
          <a:xfrm>
            <a:off x="5507221" y="3180422"/>
            <a:ext cx="1143000" cy="969804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63599ACF-9B64-43FB-9AC5-1990B0D28E1D}"/>
              </a:ext>
            </a:extLst>
          </p:cNvPr>
          <p:cNvSpPr txBox="1"/>
          <p:nvPr/>
        </p:nvSpPr>
        <p:spPr>
          <a:xfrm>
            <a:off x="6602152" y="1909092"/>
            <a:ext cx="2683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Gliceraldeído-3-fosfato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1D93D755-AF2C-47F9-AE9E-F11F8D2DD36B}"/>
              </a:ext>
            </a:extLst>
          </p:cNvPr>
          <p:cNvSpPr txBox="1"/>
          <p:nvPr/>
        </p:nvSpPr>
        <p:spPr>
          <a:xfrm>
            <a:off x="6448791" y="4024558"/>
            <a:ext cx="2989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Di-hidroxiacetonafosfato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E755B53D-7A49-4E20-AE57-80503C1595D1}"/>
              </a:ext>
            </a:extLst>
          </p:cNvPr>
          <p:cNvSpPr txBox="1"/>
          <p:nvPr/>
        </p:nvSpPr>
        <p:spPr>
          <a:xfrm>
            <a:off x="4438728" y="3277007"/>
            <a:ext cx="1067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Aldolase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258DB1BD-901D-460B-991B-F77CE363A41A}"/>
              </a:ext>
            </a:extLst>
          </p:cNvPr>
          <p:cNvSpPr txBox="1"/>
          <p:nvPr/>
        </p:nvSpPr>
        <p:spPr>
          <a:xfrm>
            <a:off x="644922" y="2912692"/>
            <a:ext cx="3968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Frutose -1,6 - </a:t>
            </a:r>
            <a:r>
              <a:rPr kumimoji="0" lang="pt-B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Bisfosfato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cxnSp>
        <p:nvCxnSpPr>
          <p:cNvPr id="45" name="Conector de Seta Reta 44">
            <a:extLst>
              <a:ext uri="{FF2B5EF4-FFF2-40B4-BE49-F238E27FC236}">
                <a16:creationId xmlns:a16="http://schemas.microsoft.com/office/drawing/2014/main" id="{B75FA0E8-E9DB-40FA-B4A0-97FEFBCF21FD}"/>
              </a:ext>
            </a:extLst>
          </p:cNvPr>
          <p:cNvCxnSpPr>
            <a:cxnSpLocks/>
          </p:cNvCxnSpPr>
          <p:nvPr/>
        </p:nvCxnSpPr>
        <p:spPr>
          <a:xfrm flipV="1">
            <a:off x="4439265" y="3163181"/>
            <a:ext cx="1067956" cy="17241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ângulo: Cantos Arredondados 45">
            <a:extLst>
              <a:ext uri="{FF2B5EF4-FFF2-40B4-BE49-F238E27FC236}">
                <a16:creationId xmlns:a16="http://schemas.microsoft.com/office/drawing/2014/main" id="{ACDC4606-B9E7-4DEC-8EF7-6AD0EA47ED5E}"/>
              </a:ext>
            </a:extLst>
          </p:cNvPr>
          <p:cNvSpPr/>
          <p:nvPr/>
        </p:nvSpPr>
        <p:spPr>
          <a:xfrm>
            <a:off x="9414446" y="1697428"/>
            <a:ext cx="2377440" cy="640009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Será utilizada na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2ª Etapa</a:t>
            </a: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A6C9050C-746B-4220-8673-612E29671D05}"/>
              </a:ext>
            </a:extLst>
          </p:cNvPr>
          <p:cNvSpPr txBox="1"/>
          <p:nvPr/>
        </p:nvSpPr>
        <p:spPr>
          <a:xfrm>
            <a:off x="9508736" y="4039285"/>
            <a:ext cx="2683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Gliceraldeído-3-fosfato</a:t>
            </a:r>
          </a:p>
        </p:txBody>
      </p:sp>
      <p:cxnSp>
        <p:nvCxnSpPr>
          <p:cNvPr id="49" name="Conector de Seta Reta 48">
            <a:extLst>
              <a:ext uri="{FF2B5EF4-FFF2-40B4-BE49-F238E27FC236}">
                <a16:creationId xmlns:a16="http://schemas.microsoft.com/office/drawing/2014/main" id="{41F780EA-5247-48E1-BB86-3FE758762E61}"/>
              </a:ext>
            </a:extLst>
          </p:cNvPr>
          <p:cNvCxnSpPr>
            <a:cxnSpLocks/>
          </p:cNvCxnSpPr>
          <p:nvPr/>
        </p:nvCxnSpPr>
        <p:spPr>
          <a:xfrm>
            <a:off x="9137013" y="4224371"/>
            <a:ext cx="540000" cy="0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tângulo: Cantos Arredondados 55">
            <a:extLst>
              <a:ext uri="{FF2B5EF4-FFF2-40B4-BE49-F238E27FC236}">
                <a16:creationId xmlns:a16="http://schemas.microsoft.com/office/drawing/2014/main" id="{90CE105A-A64A-46E1-A1BD-5DFC43E4FC44}"/>
              </a:ext>
            </a:extLst>
          </p:cNvPr>
          <p:cNvSpPr/>
          <p:nvPr/>
        </p:nvSpPr>
        <p:spPr>
          <a:xfrm>
            <a:off x="9661648" y="6002533"/>
            <a:ext cx="2377440" cy="640009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Será utilizada na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2ª Etapa</a:t>
            </a:r>
          </a:p>
        </p:txBody>
      </p:sp>
      <p:sp>
        <p:nvSpPr>
          <p:cNvPr id="57" name="Retângulo: Cantos Arredondados 56">
            <a:extLst>
              <a:ext uri="{FF2B5EF4-FFF2-40B4-BE49-F238E27FC236}">
                <a16:creationId xmlns:a16="http://schemas.microsoft.com/office/drawing/2014/main" id="{C540EFB9-3641-4E57-9947-69142490D51A}"/>
              </a:ext>
            </a:extLst>
          </p:cNvPr>
          <p:cNvSpPr/>
          <p:nvPr/>
        </p:nvSpPr>
        <p:spPr>
          <a:xfrm>
            <a:off x="8207171" y="3252091"/>
            <a:ext cx="2377440" cy="640009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Triose fosfato </a:t>
            </a:r>
            <a:r>
              <a:rPr kumimoji="0" lang="pt-B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isomerase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pic>
        <p:nvPicPr>
          <p:cNvPr id="58" name="Imagem 57">
            <a:extLst>
              <a:ext uri="{FF2B5EF4-FFF2-40B4-BE49-F238E27FC236}">
                <a16:creationId xmlns:a16="http://schemas.microsoft.com/office/drawing/2014/main" id="{B44AE19F-9249-487D-BF85-22C6BE37E3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126" y="3742924"/>
            <a:ext cx="4214250" cy="1872999"/>
          </a:xfrm>
          <a:prstGeom prst="rect">
            <a:avLst/>
          </a:prstGeom>
        </p:spPr>
      </p:pic>
      <p:cxnSp>
        <p:nvCxnSpPr>
          <p:cNvPr id="59" name="Conector de Seta Reta 58">
            <a:extLst>
              <a:ext uri="{FF2B5EF4-FFF2-40B4-BE49-F238E27FC236}">
                <a16:creationId xmlns:a16="http://schemas.microsoft.com/office/drawing/2014/main" id="{25D895CD-E57A-412B-890A-B8EF1275076B}"/>
              </a:ext>
            </a:extLst>
          </p:cNvPr>
          <p:cNvCxnSpPr>
            <a:cxnSpLocks/>
          </p:cNvCxnSpPr>
          <p:nvPr/>
        </p:nvCxnSpPr>
        <p:spPr>
          <a:xfrm flipV="1">
            <a:off x="-526648" y="3150481"/>
            <a:ext cx="1527301" cy="15656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Imagem 59">
            <a:extLst>
              <a:ext uri="{FF2B5EF4-FFF2-40B4-BE49-F238E27FC236}">
                <a16:creationId xmlns:a16="http://schemas.microsoft.com/office/drawing/2014/main" id="{5BDFA0E0-13CF-4416-9FCB-E6ECF04623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8783" y="4374535"/>
            <a:ext cx="1503170" cy="1544494"/>
          </a:xfrm>
          <a:prstGeom prst="rect">
            <a:avLst/>
          </a:prstGeom>
        </p:spPr>
      </p:pic>
      <p:sp>
        <p:nvSpPr>
          <p:cNvPr id="22" name="CaixaDeTexto 21">
            <a:extLst>
              <a:ext uri="{FF2B5EF4-FFF2-40B4-BE49-F238E27FC236}">
                <a16:creationId xmlns:a16="http://schemas.microsoft.com/office/drawing/2014/main" id="{7E5C2651-F290-4D72-96BF-B45B13B4FD24}"/>
              </a:ext>
            </a:extLst>
          </p:cNvPr>
          <p:cNvSpPr txBox="1"/>
          <p:nvPr/>
        </p:nvSpPr>
        <p:spPr>
          <a:xfrm>
            <a:off x="8564544" y="5272823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1" dirty="0">
                <a:solidFill>
                  <a:prstClr val="black"/>
                </a:solidFill>
                <a:latin typeface="Bell MT" panose="02020503060305020303" pitchFamily="18" charset="0"/>
              </a:rPr>
              <a:t>5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º Reação</a:t>
            </a:r>
          </a:p>
        </p:txBody>
      </p:sp>
    </p:spTree>
    <p:extLst>
      <p:ext uri="{BB962C8B-B14F-4D97-AF65-F5344CB8AC3E}">
        <p14:creationId xmlns:p14="http://schemas.microsoft.com/office/powerpoint/2010/main" val="53556918"/>
      </p:ext>
    </p:extLst>
  </p:cSld>
  <p:clrMapOvr>
    <a:masterClrMapping/>
  </p:clrMapOvr>
  <p:transition spd="slow"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C8E9FB3C-90F9-429D-9EF5-6983C92630F1}"/>
              </a:ext>
            </a:extLst>
          </p:cNvPr>
          <p:cNvCxnSpPr>
            <a:cxnSpLocks/>
          </p:cNvCxnSpPr>
          <p:nvPr/>
        </p:nvCxnSpPr>
        <p:spPr>
          <a:xfrm>
            <a:off x="-150125" y="3197015"/>
            <a:ext cx="1528549" cy="0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1264A2A1-630D-4EDD-97F4-6CBB58058605}"/>
              </a:ext>
            </a:extLst>
          </p:cNvPr>
          <p:cNvSpPr txBox="1"/>
          <p:nvPr/>
        </p:nvSpPr>
        <p:spPr>
          <a:xfrm>
            <a:off x="1479846" y="2904525"/>
            <a:ext cx="3968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Gliceraldeído-3-fosfato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8F1FF58E-A9BC-4DC6-AA07-959C6740ABAF}"/>
              </a:ext>
            </a:extLst>
          </p:cNvPr>
          <p:cNvSpPr txBox="1"/>
          <p:nvPr/>
        </p:nvSpPr>
        <p:spPr>
          <a:xfrm>
            <a:off x="0" y="73341"/>
            <a:ext cx="2455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="1" dirty="0">
                <a:solidFill>
                  <a:prstClr val="black"/>
                </a:solidFill>
                <a:latin typeface="Bell MT" panose="02020503060305020303" pitchFamily="18" charset="0"/>
              </a:rPr>
              <a:t>2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º Etapa da glicólise</a:t>
            </a: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6C6473C3-8899-4584-9B45-14F86AC6E183}"/>
              </a:ext>
            </a:extLst>
          </p:cNvPr>
          <p:cNvCxnSpPr>
            <a:cxnSpLocks/>
          </p:cNvCxnSpPr>
          <p:nvPr/>
        </p:nvCxnSpPr>
        <p:spPr>
          <a:xfrm>
            <a:off x="11315700" y="3166135"/>
            <a:ext cx="876300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2C4AE651-FC7D-4163-9C7C-9EA02851DA6C}"/>
              </a:ext>
            </a:extLst>
          </p:cNvPr>
          <p:cNvCxnSpPr>
            <a:cxnSpLocks/>
          </p:cNvCxnSpPr>
          <p:nvPr/>
        </p:nvCxnSpPr>
        <p:spPr>
          <a:xfrm>
            <a:off x="5448300" y="3166137"/>
            <a:ext cx="2612346" cy="16590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58C5C4A-6F91-43CA-AD9F-B1EAD35B1D7C}"/>
              </a:ext>
            </a:extLst>
          </p:cNvPr>
          <p:cNvSpPr txBox="1"/>
          <p:nvPr/>
        </p:nvSpPr>
        <p:spPr>
          <a:xfrm>
            <a:off x="8060646" y="2862659"/>
            <a:ext cx="3322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1,3-Bifosfoglicerato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7BDB73B1-9F83-47C7-AFD6-5E973E399EA0}"/>
              </a:ext>
            </a:extLst>
          </p:cNvPr>
          <p:cNvSpPr txBox="1"/>
          <p:nvPr/>
        </p:nvSpPr>
        <p:spPr>
          <a:xfrm>
            <a:off x="5385165" y="3301058"/>
            <a:ext cx="2547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Bell MT" panose="02020503060305020303" pitchFamily="18" charset="0"/>
              </a:rPr>
              <a:t>Gliceraldeído </a:t>
            </a:r>
          </a:p>
          <a:p>
            <a:pPr algn="ctr"/>
            <a:r>
              <a:rPr lang="pt-BR" dirty="0">
                <a:latin typeface="Bell MT" panose="02020503060305020303" pitchFamily="18" charset="0"/>
              </a:rPr>
              <a:t>3-fosfato desidrogenase</a:t>
            </a:r>
          </a:p>
        </p:txBody>
      </p:sp>
      <p:sp>
        <p:nvSpPr>
          <p:cNvPr id="17" name="Seta: Curva para Cima 16">
            <a:extLst>
              <a:ext uri="{FF2B5EF4-FFF2-40B4-BE49-F238E27FC236}">
                <a16:creationId xmlns:a16="http://schemas.microsoft.com/office/drawing/2014/main" id="{A90BDECC-65B8-47EA-AC5B-56320DE5B4CA}"/>
              </a:ext>
            </a:extLst>
          </p:cNvPr>
          <p:cNvSpPr/>
          <p:nvPr/>
        </p:nvSpPr>
        <p:spPr>
          <a:xfrm>
            <a:off x="5276909" y="2728258"/>
            <a:ext cx="1466793" cy="41790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8C1C955-0F6A-48D2-9EA1-17810F2E2525}"/>
              </a:ext>
            </a:extLst>
          </p:cNvPr>
          <p:cNvSpPr txBox="1"/>
          <p:nvPr/>
        </p:nvSpPr>
        <p:spPr>
          <a:xfrm>
            <a:off x="4507945" y="2369596"/>
            <a:ext cx="125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6"/>
                </a:solidFill>
                <a:latin typeface="Bell MT" panose="02020503060305020303" pitchFamily="18" charset="0"/>
              </a:rPr>
              <a:t>NAD</a:t>
            </a:r>
            <a:r>
              <a:rPr lang="pt-BR" b="1" baseline="30000" dirty="0">
                <a:solidFill>
                  <a:schemeClr val="accent6"/>
                </a:solidFill>
                <a:latin typeface="Bell MT" panose="02020503060305020303" pitchFamily="18" charset="0"/>
              </a:rPr>
              <a:t>+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9C56F78-F0E5-41CA-8FB3-14F00751C59F}"/>
              </a:ext>
            </a:extLst>
          </p:cNvPr>
          <p:cNvSpPr txBox="1"/>
          <p:nvPr/>
        </p:nvSpPr>
        <p:spPr>
          <a:xfrm>
            <a:off x="5773252" y="2369596"/>
            <a:ext cx="187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6"/>
                </a:solidFill>
                <a:latin typeface="Bell MT" panose="02020503060305020303" pitchFamily="18" charset="0"/>
              </a:rPr>
              <a:t>NAD + H</a:t>
            </a:r>
            <a:r>
              <a:rPr lang="pt-BR" b="1" baseline="30000" dirty="0">
                <a:solidFill>
                  <a:schemeClr val="accent6"/>
                </a:solidFill>
                <a:latin typeface="Bell MT" panose="02020503060305020303" pitchFamily="18" charset="0"/>
              </a:rPr>
              <a:t>+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CFF54013-4238-4DA0-B2FF-28F2EF62F699}"/>
              </a:ext>
            </a:extLst>
          </p:cNvPr>
          <p:cNvSpPr txBox="1"/>
          <p:nvPr/>
        </p:nvSpPr>
        <p:spPr>
          <a:xfrm>
            <a:off x="7038079" y="1470617"/>
            <a:ext cx="125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err="1">
                <a:solidFill>
                  <a:schemeClr val="accent6"/>
                </a:solidFill>
                <a:latin typeface="Bell MT" panose="02020503060305020303" pitchFamily="18" charset="0"/>
              </a:rPr>
              <a:t>Pi</a:t>
            </a:r>
            <a:endParaRPr lang="pt-BR" sz="2800" b="1" baseline="30000" dirty="0">
              <a:solidFill>
                <a:schemeClr val="accent6"/>
              </a:solidFill>
              <a:latin typeface="Bell MT" panose="02020503060305020303" pitchFamily="18" charset="0"/>
            </a:endParaRP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6ECBBD15-7849-4769-A961-7A63BA909875}"/>
              </a:ext>
            </a:extLst>
          </p:cNvPr>
          <p:cNvSpPr txBox="1"/>
          <p:nvPr/>
        </p:nvSpPr>
        <p:spPr>
          <a:xfrm>
            <a:off x="5276909" y="5608017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Bell MT" panose="02020503060305020303" pitchFamily="18" charset="0"/>
              </a:rPr>
              <a:t>5º Reação</a:t>
            </a: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E50D3BF1-B65B-49C1-99DD-B602AFB76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930" y="3624223"/>
            <a:ext cx="2301838" cy="2365118"/>
          </a:xfrm>
          <a:prstGeom prst="rect">
            <a:avLst/>
          </a:prstGeom>
        </p:spPr>
      </p:pic>
      <p:sp>
        <p:nvSpPr>
          <p:cNvPr id="19" name="Seta: Dobrada 18">
            <a:extLst>
              <a:ext uri="{FF2B5EF4-FFF2-40B4-BE49-F238E27FC236}">
                <a16:creationId xmlns:a16="http://schemas.microsoft.com/office/drawing/2014/main" id="{D43A98A4-7012-4A33-B5DA-8A1217DFD990}"/>
              </a:ext>
            </a:extLst>
          </p:cNvPr>
          <p:cNvSpPr/>
          <p:nvPr/>
        </p:nvSpPr>
        <p:spPr>
          <a:xfrm flipV="1">
            <a:off x="7625434" y="1942479"/>
            <a:ext cx="307380" cy="1254536"/>
          </a:xfrm>
          <a:prstGeom prst="bentArrow">
            <a:avLst>
              <a:gd name="adj1" fmla="val 5691"/>
              <a:gd name="adj2" fmla="val 10827"/>
              <a:gd name="adj3" fmla="val 50000"/>
              <a:gd name="adj4" fmla="val 83920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9" name="Imagem 88">
            <a:extLst>
              <a:ext uri="{FF2B5EF4-FFF2-40B4-BE49-F238E27FC236}">
                <a16:creationId xmlns:a16="http://schemas.microsoft.com/office/drawing/2014/main" id="{EF3F3A56-3C89-47C0-A4BA-B6B1AE980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087" y="3624223"/>
            <a:ext cx="2069870" cy="2602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5941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eta: para a Direita 35">
            <a:extLst>
              <a:ext uri="{FF2B5EF4-FFF2-40B4-BE49-F238E27FC236}">
                <a16:creationId xmlns:a16="http://schemas.microsoft.com/office/drawing/2014/main" id="{3D66BAAF-B3D7-432F-8D6C-CAD463A216EE}"/>
              </a:ext>
            </a:extLst>
          </p:cNvPr>
          <p:cNvSpPr/>
          <p:nvPr/>
        </p:nvSpPr>
        <p:spPr>
          <a:xfrm>
            <a:off x="1309156" y="2080909"/>
            <a:ext cx="2073852" cy="969914"/>
          </a:xfrm>
          <a:custGeom>
            <a:avLst/>
            <a:gdLst>
              <a:gd name="connsiteX0" fmla="*/ 0 w 1843314"/>
              <a:gd name="connsiteY0" fmla="*/ 221343 h 885372"/>
              <a:gd name="connsiteX1" fmla="*/ 1400628 w 1843314"/>
              <a:gd name="connsiteY1" fmla="*/ 221343 h 885372"/>
              <a:gd name="connsiteX2" fmla="*/ 1400628 w 1843314"/>
              <a:gd name="connsiteY2" fmla="*/ 0 h 885372"/>
              <a:gd name="connsiteX3" fmla="*/ 1843314 w 1843314"/>
              <a:gd name="connsiteY3" fmla="*/ 442686 h 885372"/>
              <a:gd name="connsiteX4" fmla="*/ 1400628 w 1843314"/>
              <a:gd name="connsiteY4" fmla="*/ 885372 h 885372"/>
              <a:gd name="connsiteX5" fmla="*/ 1400628 w 1843314"/>
              <a:gd name="connsiteY5" fmla="*/ 664029 h 885372"/>
              <a:gd name="connsiteX6" fmla="*/ 0 w 1843314"/>
              <a:gd name="connsiteY6" fmla="*/ 664029 h 885372"/>
              <a:gd name="connsiteX7" fmla="*/ 0 w 1843314"/>
              <a:gd name="connsiteY7" fmla="*/ 221343 h 885372"/>
              <a:gd name="connsiteX0" fmla="*/ 0 w 1930400"/>
              <a:gd name="connsiteY0" fmla="*/ 0 h 925286"/>
              <a:gd name="connsiteX1" fmla="*/ 1487714 w 1930400"/>
              <a:gd name="connsiteY1" fmla="*/ 261257 h 925286"/>
              <a:gd name="connsiteX2" fmla="*/ 1487714 w 1930400"/>
              <a:gd name="connsiteY2" fmla="*/ 39914 h 925286"/>
              <a:gd name="connsiteX3" fmla="*/ 1930400 w 1930400"/>
              <a:gd name="connsiteY3" fmla="*/ 482600 h 925286"/>
              <a:gd name="connsiteX4" fmla="*/ 1487714 w 1930400"/>
              <a:gd name="connsiteY4" fmla="*/ 925286 h 925286"/>
              <a:gd name="connsiteX5" fmla="*/ 1487714 w 1930400"/>
              <a:gd name="connsiteY5" fmla="*/ 703943 h 925286"/>
              <a:gd name="connsiteX6" fmla="*/ 87086 w 1930400"/>
              <a:gd name="connsiteY6" fmla="*/ 703943 h 925286"/>
              <a:gd name="connsiteX7" fmla="*/ 0 w 1930400"/>
              <a:gd name="connsiteY7" fmla="*/ 0 h 925286"/>
              <a:gd name="connsiteX0" fmla="*/ 0 w 1930400"/>
              <a:gd name="connsiteY0" fmla="*/ 0 h 925286"/>
              <a:gd name="connsiteX1" fmla="*/ 1487714 w 1930400"/>
              <a:gd name="connsiteY1" fmla="*/ 261257 h 925286"/>
              <a:gd name="connsiteX2" fmla="*/ 1487714 w 1930400"/>
              <a:gd name="connsiteY2" fmla="*/ 39914 h 925286"/>
              <a:gd name="connsiteX3" fmla="*/ 1930400 w 1930400"/>
              <a:gd name="connsiteY3" fmla="*/ 482600 h 925286"/>
              <a:gd name="connsiteX4" fmla="*/ 1487714 w 1930400"/>
              <a:gd name="connsiteY4" fmla="*/ 925286 h 925286"/>
              <a:gd name="connsiteX5" fmla="*/ 1487714 w 1930400"/>
              <a:gd name="connsiteY5" fmla="*/ 703943 h 925286"/>
              <a:gd name="connsiteX6" fmla="*/ 29029 w 1930400"/>
              <a:gd name="connsiteY6" fmla="*/ 921657 h 925286"/>
              <a:gd name="connsiteX7" fmla="*/ 0 w 1930400"/>
              <a:gd name="connsiteY7" fmla="*/ 0 h 925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30400" h="925286">
                <a:moveTo>
                  <a:pt x="0" y="0"/>
                </a:moveTo>
                <a:lnTo>
                  <a:pt x="1487714" y="261257"/>
                </a:lnTo>
                <a:lnTo>
                  <a:pt x="1487714" y="39914"/>
                </a:lnTo>
                <a:lnTo>
                  <a:pt x="1930400" y="482600"/>
                </a:lnTo>
                <a:lnTo>
                  <a:pt x="1487714" y="925286"/>
                </a:lnTo>
                <a:lnTo>
                  <a:pt x="1487714" y="703943"/>
                </a:lnTo>
                <a:lnTo>
                  <a:pt x="29029" y="92165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Glicólise</a:t>
            </a:r>
          </a:p>
        </p:txBody>
      </p:sp>
      <p:grpSp>
        <p:nvGrpSpPr>
          <p:cNvPr id="196" name="Agrupar 195">
            <a:extLst>
              <a:ext uri="{FF2B5EF4-FFF2-40B4-BE49-F238E27FC236}">
                <a16:creationId xmlns:a16="http://schemas.microsoft.com/office/drawing/2014/main" id="{9EE380FB-55F5-4EE5-AED9-2A8CBA63113A}"/>
              </a:ext>
            </a:extLst>
          </p:cNvPr>
          <p:cNvGrpSpPr>
            <a:grpSpLocks noChangeAspect="1"/>
          </p:cNvGrpSpPr>
          <p:nvPr/>
        </p:nvGrpSpPr>
        <p:grpSpPr>
          <a:xfrm>
            <a:off x="7387275" y="1903708"/>
            <a:ext cx="1677960" cy="1507319"/>
            <a:chOff x="5562335" y="2218591"/>
            <a:chExt cx="2430985" cy="2222193"/>
          </a:xfrm>
        </p:grpSpPr>
        <p:sp>
          <p:nvSpPr>
            <p:cNvPr id="197" name="Elipse 196">
              <a:extLst>
                <a:ext uri="{FF2B5EF4-FFF2-40B4-BE49-F238E27FC236}">
                  <a16:creationId xmlns:a16="http://schemas.microsoft.com/office/drawing/2014/main" id="{2E6D5C1B-4E93-497A-ABDE-AF9F94366EC9}"/>
                </a:ext>
              </a:extLst>
            </p:cNvPr>
            <p:cNvSpPr/>
            <p:nvPr/>
          </p:nvSpPr>
          <p:spPr>
            <a:xfrm>
              <a:off x="5562335" y="2244784"/>
              <a:ext cx="2196000" cy="2196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Ciclo de Krebs</a:t>
              </a:r>
            </a:p>
          </p:txBody>
        </p:sp>
        <p:sp>
          <p:nvSpPr>
            <p:cNvPr id="198" name="Arco 197">
              <a:extLst>
                <a:ext uri="{FF2B5EF4-FFF2-40B4-BE49-F238E27FC236}">
                  <a16:creationId xmlns:a16="http://schemas.microsoft.com/office/drawing/2014/main" id="{6666080D-213B-4234-944A-A4AA0543717C}"/>
                </a:ext>
              </a:extLst>
            </p:cNvPr>
            <p:cNvSpPr/>
            <p:nvPr/>
          </p:nvSpPr>
          <p:spPr>
            <a:xfrm>
              <a:off x="5562335" y="2218591"/>
              <a:ext cx="2430985" cy="2196000"/>
            </a:xfrm>
            <a:prstGeom prst="arc">
              <a:avLst>
                <a:gd name="adj1" fmla="val 12720836"/>
                <a:gd name="adj2" fmla="val 15833676"/>
              </a:avLst>
            </a:prstGeom>
            <a:ln w="7620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9" name="Retângulo: Cantos Arredondados 198">
            <a:extLst>
              <a:ext uri="{FF2B5EF4-FFF2-40B4-BE49-F238E27FC236}">
                <a16:creationId xmlns:a16="http://schemas.microsoft.com/office/drawing/2014/main" id="{9FB079E3-8786-451A-804F-0DDF7C5170E2}"/>
              </a:ext>
            </a:extLst>
          </p:cNvPr>
          <p:cNvSpPr/>
          <p:nvPr/>
        </p:nvSpPr>
        <p:spPr>
          <a:xfrm>
            <a:off x="8516451" y="4496936"/>
            <a:ext cx="3441788" cy="87438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Cadeia Respiratória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4DEACF54-BED8-4B21-AFEF-BA48C8AB52C9}"/>
              </a:ext>
            </a:extLst>
          </p:cNvPr>
          <p:cNvSpPr txBox="1"/>
          <p:nvPr/>
        </p:nvSpPr>
        <p:spPr>
          <a:xfrm>
            <a:off x="3506059" y="2396924"/>
            <a:ext cx="1139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Piruvato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C814A57B-D2FE-4D9B-B1B0-C86F8A5BEF83}"/>
              </a:ext>
            </a:extLst>
          </p:cNvPr>
          <p:cNvSpPr txBox="1"/>
          <p:nvPr/>
        </p:nvSpPr>
        <p:spPr>
          <a:xfrm>
            <a:off x="140241" y="2365811"/>
            <a:ext cx="1031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Glicose</a:t>
            </a:r>
          </a:p>
        </p:txBody>
      </p:sp>
      <p:grpSp>
        <p:nvGrpSpPr>
          <p:cNvPr id="39" name="Agrupar 38">
            <a:extLst>
              <a:ext uri="{FF2B5EF4-FFF2-40B4-BE49-F238E27FC236}">
                <a16:creationId xmlns:a16="http://schemas.microsoft.com/office/drawing/2014/main" id="{50E5CC17-F6C0-48E2-A899-C692D67FAD15}"/>
              </a:ext>
            </a:extLst>
          </p:cNvPr>
          <p:cNvGrpSpPr/>
          <p:nvPr/>
        </p:nvGrpSpPr>
        <p:grpSpPr>
          <a:xfrm>
            <a:off x="4785681" y="2343014"/>
            <a:ext cx="893277" cy="590550"/>
            <a:chOff x="4197915" y="3047509"/>
            <a:chExt cx="893277" cy="590550"/>
          </a:xfrm>
        </p:grpSpPr>
        <p:sp>
          <p:nvSpPr>
            <p:cNvPr id="40" name="Seta: Entalhada para a Direita 39">
              <a:extLst>
                <a:ext uri="{FF2B5EF4-FFF2-40B4-BE49-F238E27FC236}">
                  <a16:creationId xmlns:a16="http://schemas.microsoft.com/office/drawing/2014/main" id="{55BC7412-4796-427B-9503-61EC2B753596}"/>
                </a:ext>
              </a:extLst>
            </p:cNvPr>
            <p:cNvSpPr/>
            <p:nvPr/>
          </p:nvSpPr>
          <p:spPr>
            <a:xfrm>
              <a:off x="4197915" y="3047509"/>
              <a:ext cx="430418" cy="590550"/>
            </a:xfrm>
            <a:prstGeom prst="notched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Seta: Entalhada para a Direita 40">
              <a:extLst>
                <a:ext uri="{FF2B5EF4-FFF2-40B4-BE49-F238E27FC236}">
                  <a16:creationId xmlns:a16="http://schemas.microsoft.com/office/drawing/2014/main" id="{16BF6DA9-10CA-48B8-857A-67D60218D0F0}"/>
                </a:ext>
              </a:extLst>
            </p:cNvPr>
            <p:cNvSpPr/>
            <p:nvPr/>
          </p:nvSpPr>
          <p:spPr>
            <a:xfrm>
              <a:off x="4432174" y="3047509"/>
              <a:ext cx="430418" cy="590550"/>
            </a:xfrm>
            <a:prstGeom prst="notched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Seta: Entalhada para a Direita 41">
              <a:extLst>
                <a:ext uri="{FF2B5EF4-FFF2-40B4-BE49-F238E27FC236}">
                  <a16:creationId xmlns:a16="http://schemas.microsoft.com/office/drawing/2014/main" id="{DA987CC9-9380-471C-8E6E-13E851505137}"/>
                </a:ext>
              </a:extLst>
            </p:cNvPr>
            <p:cNvSpPr/>
            <p:nvPr/>
          </p:nvSpPr>
          <p:spPr>
            <a:xfrm>
              <a:off x="4660774" y="3047509"/>
              <a:ext cx="430418" cy="590550"/>
            </a:xfrm>
            <a:prstGeom prst="notched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8" name="Título 1">
            <a:extLst>
              <a:ext uri="{FF2B5EF4-FFF2-40B4-BE49-F238E27FC236}">
                <a16:creationId xmlns:a16="http://schemas.microsoft.com/office/drawing/2014/main" id="{8DEFCF38-FD81-4ABE-9C9D-BB552C60C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229" y="342015"/>
            <a:ext cx="8061287" cy="714146"/>
          </a:xfrm>
        </p:spPr>
        <p:txBody>
          <a:bodyPr>
            <a:normAutofit fontScale="90000"/>
          </a:bodyPr>
          <a:lstStyle/>
          <a:p>
            <a:r>
              <a:rPr lang="pt-BR" sz="3200" dirty="0">
                <a:solidFill>
                  <a:schemeClr val="accent4">
                    <a:lumMod val="40000"/>
                    <a:lumOff val="60000"/>
                  </a:schemeClr>
                </a:solidFill>
                <a:latin typeface="Eras Bold ITC" panose="020B0907030504020204" pitchFamily="34" charset="0"/>
              </a:rPr>
              <a:t>Resumo MUUUUITO resumido da </a:t>
            </a:r>
            <a:r>
              <a:rPr lang="pt-BR" sz="3200" dirty="0">
                <a:solidFill>
                  <a:schemeClr val="bg1"/>
                </a:solidFill>
                <a:latin typeface="Eras Bold ITC" panose="020B0907030504020204" pitchFamily="34" charset="0"/>
              </a:rPr>
              <a:t>Respiração celular aeróbica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960494A3-D857-4B7D-ADC4-0940E95DE884}"/>
              </a:ext>
            </a:extLst>
          </p:cNvPr>
          <p:cNvSpPr txBox="1"/>
          <p:nvPr/>
        </p:nvSpPr>
        <p:spPr>
          <a:xfrm>
            <a:off x="4388520" y="3070094"/>
            <a:ext cx="1730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Eras Bold ITC" panose="020B0907030504020204" pitchFamily="34" charset="0"/>
                <a:ea typeface="+mn-ea"/>
                <a:cs typeface="+mn-cs"/>
              </a:rPr>
              <a:t>Oxidação do piruvato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28D6D4EA-201E-4C71-BDBD-C190DE9DDE55}"/>
              </a:ext>
            </a:extLst>
          </p:cNvPr>
          <p:cNvSpPr txBox="1"/>
          <p:nvPr/>
        </p:nvSpPr>
        <p:spPr>
          <a:xfrm>
            <a:off x="5768839" y="2396924"/>
            <a:ext cx="1512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Acetil-</a:t>
            </a:r>
            <a:r>
              <a:rPr kumimoji="0" lang="pt-BR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CoA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783A8C41-0022-4DF7-A6DA-799A5BCEFE02}"/>
              </a:ext>
            </a:extLst>
          </p:cNvPr>
          <p:cNvSpPr txBox="1"/>
          <p:nvPr/>
        </p:nvSpPr>
        <p:spPr>
          <a:xfrm>
            <a:off x="9028534" y="2378701"/>
            <a:ext cx="1512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NADH+H</a:t>
            </a:r>
            <a:r>
              <a:rPr kumimoji="0" lang="pt-BR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+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9A4A7D68-D02F-4BFD-A5AB-7F830317C016}"/>
              </a:ext>
            </a:extLst>
          </p:cNvPr>
          <p:cNvSpPr txBox="1"/>
          <p:nvPr/>
        </p:nvSpPr>
        <p:spPr>
          <a:xfrm>
            <a:off x="10614617" y="2378701"/>
            <a:ext cx="10061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000" b="1" dirty="0">
                <a:solidFill>
                  <a:prstClr val="white"/>
                </a:solidFill>
                <a:latin typeface="Bell MT" panose="02020503060305020303" pitchFamily="18" charset="0"/>
              </a:rPr>
              <a:t>F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ADH</a:t>
            </a:r>
            <a:r>
              <a:rPr kumimoji="0" lang="pt-BR" sz="2000" b="1" i="0" u="none" strike="noStrike" kern="1200" cap="none" spc="0" normalizeH="0" baseline="-25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36078D92-7871-48CF-82B5-83F88F5C3E04}"/>
              </a:ext>
            </a:extLst>
          </p:cNvPr>
          <p:cNvSpPr txBox="1"/>
          <p:nvPr/>
        </p:nvSpPr>
        <p:spPr>
          <a:xfrm>
            <a:off x="9481002" y="5726881"/>
            <a:ext cx="1512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dirty="0">
                <a:solidFill>
                  <a:prstClr val="white"/>
                </a:solidFill>
                <a:latin typeface="Bell MT" panose="02020503060305020303" pitchFamily="18" charset="0"/>
              </a:rPr>
              <a:t>ATP</a:t>
            </a:r>
            <a:endParaRPr kumimoji="0" lang="pt-BR" sz="3200" b="1" i="0" u="none" strike="noStrike" kern="1200" cap="none" spc="0" normalizeH="0" baseline="-25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ll MT" panose="02020503060305020303" pitchFamily="18" charset="0"/>
            </a:endParaRPr>
          </a:p>
        </p:txBody>
      </p:sp>
      <p:cxnSp>
        <p:nvCxnSpPr>
          <p:cNvPr id="3" name="Conector de Seta Reta 2">
            <a:extLst>
              <a:ext uri="{FF2B5EF4-FFF2-40B4-BE49-F238E27FC236}">
                <a16:creationId xmlns:a16="http://schemas.microsoft.com/office/drawing/2014/main" id="{FCD5CF0C-3451-4B57-8459-762F2BAE5EE0}"/>
              </a:ext>
            </a:extLst>
          </p:cNvPr>
          <p:cNvCxnSpPr/>
          <p:nvPr/>
        </p:nvCxnSpPr>
        <p:spPr>
          <a:xfrm>
            <a:off x="9648967" y="3070094"/>
            <a:ext cx="0" cy="93866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id="{5EEF6AC4-A3D9-4A81-A215-76C6C80BE333}"/>
              </a:ext>
            </a:extLst>
          </p:cNvPr>
          <p:cNvCxnSpPr/>
          <p:nvPr/>
        </p:nvCxnSpPr>
        <p:spPr>
          <a:xfrm>
            <a:off x="10993689" y="3050823"/>
            <a:ext cx="0" cy="93866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48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0" animBg="1"/>
      <p:bldP spid="199" grpId="0" animBg="1"/>
      <p:bldP spid="33" grpId="0"/>
      <p:bldP spid="34" grpId="0"/>
      <p:bldP spid="20" grpId="0"/>
      <p:bldP spid="17" grpId="0"/>
      <p:bldP spid="19" grpId="0"/>
      <p:bldP spid="21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C8E9FB3C-90F9-429D-9EF5-6983C92630F1}"/>
              </a:ext>
            </a:extLst>
          </p:cNvPr>
          <p:cNvCxnSpPr>
            <a:cxnSpLocks/>
          </p:cNvCxnSpPr>
          <p:nvPr/>
        </p:nvCxnSpPr>
        <p:spPr>
          <a:xfrm>
            <a:off x="-526648" y="3166137"/>
            <a:ext cx="3594701" cy="25316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59ABD16B-E60D-455E-9D8E-44B9AC1F1A93}"/>
              </a:ext>
            </a:extLst>
          </p:cNvPr>
          <p:cNvSpPr txBox="1"/>
          <p:nvPr/>
        </p:nvSpPr>
        <p:spPr>
          <a:xfrm>
            <a:off x="411236" y="5545585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Bell MT" panose="02020503060305020303" pitchFamily="18" charset="0"/>
              </a:rPr>
              <a:t>7º Reação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8F1FF58E-A9BC-4DC6-AA07-959C6740ABAF}"/>
              </a:ext>
            </a:extLst>
          </p:cNvPr>
          <p:cNvSpPr txBox="1"/>
          <p:nvPr/>
        </p:nvSpPr>
        <p:spPr>
          <a:xfrm>
            <a:off x="0" y="73341"/>
            <a:ext cx="2455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Bell MT" panose="02020503060305020303" pitchFamily="18" charset="0"/>
              </a:rPr>
              <a:t>2º Etapa da glicólise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B8AAFA3F-6A7B-44B1-9936-A4B8E83100E1}"/>
              </a:ext>
            </a:extLst>
          </p:cNvPr>
          <p:cNvSpPr txBox="1"/>
          <p:nvPr/>
        </p:nvSpPr>
        <p:spPr>
          <a:xfrm>
            <a:off x="288751" y="3366189"/>
            <a:ext cx="2303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Bell MT" panose="02020503060305020303" pitchFamily="18" charset="0"/>
              </a:rPr>
              <a:t>Mg</a:t>
            </a:r>
            <a:r>
              <a:rPr lang="pt-BR" baseline="30000" dirty="0">
                <a:latin typeface="Bell MT" panose="02020503060305020303" pitchFamily="18" charset="0"/>
              </a:rPr>
              <a:t>2+</a:t>
            </a:r>
          </a:p>
          <a:p>
            <a:pPr algn="ctr"/>
            <a:r>
              <a:rPr lang="pt-BR" dirty="0" err="1">
                <a:latin typeface="Bell MT" panose="02020503060305020303" pitchFamily="18" charset="0"/>
              </a:rPr>
              <a:t>Fosfoglicerato</a:t>
            </a:r>
            <a:r>
              <a:rPr lang="pt-BR" dirty="0">
                <a:latin typeface="Bell MT" panose="02020503060305020303" pitchFamily="18" charset="0"/>
              </a:rPr>
              <a:t> quinase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F86FA4-83AD-4AD5-9181-88FD52D9F3AE}"/>
              </a:ext>
            </a:extLst>
          </p:cNvPr>
          <p:cNvSpPr txBox="1"/>
          <p:nvPr/>
        </p:nvSpPr>
        <p:spPr>
          <a:xfrm>
            <a:off x="2935072" y="2940750"/>
            <a:ext cx="3322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3-Fosfatoglicerato</a:t>
            </a:r>
          </a:p>
        </p:txBody>
      </p: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82FEACA5-73BD-427F-AE28-0FBE0BDA5284}"/>
              </a:ext>
            </a:extLst>
          </p:cNvPr>
          <p:cNvCxnSpPr>
            <a:cxnSpLocks/>
          </p:cNvCxnSpPr>
          <p:nvPr/>
        </p:nvCxnSpPr>
        <p:spPr>
          <a:xfrm>
            <a:off x="6257363" y="3205445"/>
            <a:ext cx="1490974" cy="0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eta: Curva para Cima 16">
            <a:extLst>
              <a:ext uri="{FF2B5EF4-FFF2-40B4-BE49-F238E27FC236}">
                <a16:creationId xmlns:a16="http://schemas.microsoft.com/office/drawing/2014/main" id="{F02F7D79-F440-4D89-B4AA-8DC576F049F0}"/>
              </a:ext>
            </a:extLst>
          </p:cNvPr>
          <p:cNvSpPr/>
          <p:nvPr/>
        </p:nvSpPr>
        <p:spPr>
          <a:xfrm>
            <a:off x="779033" y="2679023"/>
            <a:ext cx="1466793" cy="41790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F1A426D9-5B92-43A5-AFFD-C3DD12371DCB}"/>
              </a:ext>
            </a:extLst>
          </p:cNvPr>
          <p:cNvSpPr txBox="1"/>
          <p:nvPr/>
        </p:nvSpPr>
        <p:spPr>
          <a:xfrm>
            <a:off x="-91073" y="2175673"/>
            <a:ext cx="1910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6"/>
                </a:solidFill>
                <a:latin typeface="Bell MT" panose="02020503060305020303" pitchFamily="18" charset="0"/>
              </a:rPr>
              <a:t>ADP + </a:t>
            </a:r>
            <a:r>
              <a:rPr lang="pt-BR" sz="2400" b="1" dirty="0" err="1">
                <a:solidFill>
                  <a:schemeClr val="accent6"/>
                </a:solidFill>
                <a:latin typeface="Bell MT" panose="02020503060305020303" pitchFamily="18" charset="0"/>
              </a:rPr>
              <a:t>Pi</a:t>
            </a:r>
            <a:endParaRPr lang="pt-BR" sz="2400" b="1" dirty="0">
              <a:solidFill>
                <a:schemeClr val="accent6"/>
              </a:solidFill>
              <a:latin typeface="Bell MT" panose="02020503060305020303" pitchFamily="18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7E4EA01B-43D3-47B1-AC8C-62556F180768}"/>
              </a:ext>
            </a:extLst>
          </p:cNvPr>
          <p:cNvSpPr txBox="1"/>
          <p:nvPr/>
        </p:nvSpPr>
        <p:spPr>
          <a:xfrm>
            <a:off x="1463256" y="2175673"/>
            <a:ext cx="1565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6"/>
                </a:solidFill>
                <a:latin typeface="Bell MT" panose="02020503060305020303" pitchFamily="18" charset="0"/>
              </a:rPr>
              <a:t>ATP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D2AB3EB2-CC3A-4339-BE9C-9A959ACC149B}"/>
              </a:ext>
            </a:extLst>
          </p:cNvPr>
          <p:cNvSpPr txBox="1"/>
          <p:nvPr/>
        </p:nvSpPr>
        <p:spPr>
          <a:xfrm>
            <a:off x="7595782" y="2929843"/>
            <a:ext cx="3817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2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-</a:t>
            </a:r>
            <a:r>
              <a:rPr kumimoji="0" lang="pt-BR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Fosfatoglicerato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974F22A5-9B30-475B-8B7A-5661CF694C48}"/>
              </a:ext>
            </a:extLst>
          </p:cNvPr>
          <p:cNvSpPr txBox="1"/>
          <p:nvPr/>
        </p:nvSpPr>
        <p:spPr>
          <a:xfrm>
            <a:off x="5850859" y="3689354"/>
            <a:ext cx="2303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>
                <a:latin typeface="Bell MT" panose="02020503060305020303" pitchFamily="18" charset="0"/>
              </a:rPr>
              <a:t>Fosfoglicerato</a:t>
            </a:r>
            <a:r>
              <a:rPr lang="pt-BR" dirty="0">
                <a:latin typeface="Bell MT" panose="02020503060305020303" pitchFamily="18" charset="0"/>
              </a:rPr>
              <a:t> </a:t>
            </a:r>
            <a:r>
              <a:rPr lang="pt-BR" dirty="0" err="1">
                <a:latin typeface="Bell MT" panose="02020503060305020303" pitchFamily="18" charset="0"/>
              </a:rPr>
              <a:t>mutase</a:t>
            </a:r>
            <a:endParaRPr lang="pt-BR" dirty="0">
              <a:latin typeface="Bell MT" panose="02020503060305020303" pitchFamily="18" charset="0"/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7104EDD3-1910-4D29-8282-0D496CB99491}"/>
              </a:ext>
            </a:extLst>
          </p:cNvPr>
          <p:cNvSpPr txBox="1"/>
          <p:nvPr/>
        </p:nvSpPr>
        <p:spPr>
          <a:xfrm>
            <a:off x="6257363" y="5545585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Bell MT" panose="02020503060305020303" pitchFamily="18" charset="0"/>
              </a:rPr>
              <a:t>8º Reação</a:t>
            </a:r>
          </a:p>
        </p:txBody>
      </p:sp>
      <p:cxnSp>
        <p:nvCxnSpPr>
          <p:cNvPr id="30" name="Conector reto 29">
            <a:extLst>
              <a:ext uri="{FF2B5EF4-FFF2-40B4-BE49-F238E27FC236}">
                <a16:creationId xmlns:a16="http://schemas.microsoft.com/office/drawing/2014/main" id="{7FFBD244-C6AD-494E-A3D1-6D94C5D8CB5B}"/>
              </a:ext>
            </a:extLst>
          </p:cNvPr>
          <p:cNvCxnSpPr>
            <a:cxnSpLocks/>
          </p:cNvCxnSpPr>
          <p:nvPr/>
        </p:nvCxnSpPr>
        <p:spPr>
          <a:xfrm>
            <a:off x="11315700" y="3166135"/>
            <a:ext cx="876300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m 1">
            <a:extLst>
              <a:ext uri="{FF2B5EF4-FFF2-40B4-BE49-F238E27FC236}">
                <a16:creationId xmlns:a16="http://schemas.microsoft.com/office/drawing/2014/main" id="{E5FDEFA2-CE79-49B2-9EAE-69C8BB1DF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364" y="3557236"/>
            <a:ext cx="2648587" cy="2604881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473B5504-585F-46B3-8E08-8E71E40FDD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112" y="3689355"/>
            <a:ext cx="3010588" cy="2466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620223"/>
      </p:ext>
    </p:extLst>
  </p:cSld>
  <p:clrMapOvr>
    <a:masterClrMapping/>
  </p:clrMapOvr>
  <p:transition spd="slow"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C8E9FB3C-90F9-429D-9EF5-6983C92630F1}"/>
              </a:ext>
            </a:extLst>
          </p:cNvPr>
          <p:cNvCxnSpPr>
            <a:cxnSpLocks/>
          </p:cNvCxnSpPr>
          <p:nvPr/>
        </p:nvCxnSpPr>
        <p:spPr>
          <a:xfrm>
            <a:off x="-526648" y="3166137"/>
            <a:ext cx="3594701" cy="25316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59ABD16B-E60D-455E-9D8E-44B9AC1F1A93}"/>
              </a:ext>
            </a:extLst>
          </p:cNvPr>
          <p:cNvSpPr txBox="1"/>
          <p:nvPr/>
        </p:nvSpPr>
        <p:spPr>
          <a:xfrm>
            <a:off x="411236" y="5545585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Bell MT" panose="02020503060305020303" pitchFamily="18" charset="0"/>
              </a:rPr>
              <a:t>9º Reação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8F1FF58E-A9BC-4DC6-AA07-959C6740ABAF}"/>
              </a:ext>
            </a:extLst>
          </p:cNvPr>
          <p:cNvSpPr txBox="1"/>
          <p:nvPr/>
        </p:nvSpPr>
        <p:spPr>
          <a:xfrm>
            <a:off x="0" y="73341"/>
            <a:ext cx="2455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Bell MT" panose="02020503060305020303" pitchFamily="18" charset="0"/>
              </a:rPr>
              <a:t>2º Etapa da glicólise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B8AAFA3F-6A7B-44B1-9936-A4B8E83100E1}"/>
              </a:ext>
            </a:extLst>
          </p:cNvPr>
          <p:cNvSpPr txBox="1"/>
          <p:nvPr/>
        </p:nvSpPr>
        <p:spPr>
          <a:xfrm>
            <a:off x="174636" y="3313201"/>
            <a:ext cx="2303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>
                <a:latin typeface="Bell MT" panose="02020503060305020303" pitchFamily="18" charset="0"/>
              </a:rPr>
              <a:t>Enolase</a:t>
            </a:r>
            <a:endParaRPr lang="pt-BR" dirty="0">
              <a:latin typeface="Bell MT" panose="02020503060305020303" pitchFamily="18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F86FA4-83AD-4AD5-9181-88FD52D9F3AE}"/>
              </a:ext>
            </a:extLst>
          </p:cNvPr>
          <p:cNvSpPr txBox="1"/>
          <p:nvPr/>
        </p:nvSpPr>
        <p:spPr>
          <a:xfrm>
            <a:off x="3137847" y="2943835"/>
            <a:ext cx="29995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Fosfoenolpiruvato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82FEACA5-73BD-427F-AE28-0FBE0BDA5284}"/>
              </a:ext>
            </a:extLst>
          </p:cNvPr>
          <p:cNvCxnSpPr>
            <a:cxnSpLocks/>
          </p:cNvCxnSpPr>
          <p:nvPr/>
        </p:nvCxnSpPr>
        <p:spPr>
          <a:xfrm>
            <a:off x="6257363" y="3205445"/>
            <a:ext cx="1726577" cy="0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D2AB3EB2-CC3A-4339-BE9C-9A959ACC149B}"/>
              </a:ext>
            </a:extLst>
          </p:cNvPr>
          <p:cNvSpPr txBox="1"/>
          <p:nvPr/>
        </p:nvSpPr>
        <p:spPr>
          <a:xfrm>
            <a:off x="8166250" y="2918376"/>
            <a:ext cx="1983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FF0000"/>
                </a:solidFill>
                <a:latin typeface="Bell MT" panose="02020503060305020303" pitchFamily="18" charset="0"/>
              </a:rPr>
              <a:t>Piruvato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974F22A5-9B30-475B-8B7A-5661CF694C48}"/>
              </a:ext>
            </a:extLst>
          </p:cNvPr>
          <p:cNvSpPr txBox="1"/>
          <p:nvPr/>
        </p:nvSpPr>
        <p:spPr>
          <a:xfrm>
            <a:off x="6000428" y="3416136"/>
            <a:ext cx="2303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Bell MT" panose="02020503060305020303" pitchFamily="18" charset="0"/>
              </a:rPr>
              <a:t>K</a:t>
            </a:r>
            <a:r>
              <a:rPr lang="pt-BR" baseline="30000" dirty="0">
                <a:latin typeface="Bell MT" panose="02020503060305020303" pitchFamily="18" charset="0"/>
              </a:rPr>
              <a:t>+</a:t>
            </a:r>
            <a:r>
              <a:rPr lang="pt-BR" dirty="0">
                <a:latin typeface="Bell MT" panose="02020503060305020303" pitchFamily="18" charset="0"/>
              </a:rPr>
              <a:t>, Mg</a:t>
            </a:r>
            <a:r>
              <a:rPr lang="pt-BR" baseline="30000" dirty="0">
                <a:latin typeface="Bell MT" panose="02020503060305020303" pitchFamily="18" charset="0"/>
              </a:rPr>
              <a:t>2+</a:t>
            </a:r>
          </a:p>
          <a:p>
            <a:pPr algn="ctr"/>
            <a:r>
              <a:rPr lang="pt-BR" dirty="0">
                <a:latin typeface="Bell MT" panose="02020503060305020303" pitchFamily="18" charset="0"/>
              </a:rPr>
              <a:t>Piruvato quinase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7104EDD3-1910-4D29-8282-0D496CB99491}"/>
              </a:ext>
            </a:extLst>
          </p:cNvPr>
          <p:cNvSpPr txBox="1"/>
          <p:nvPr/>
        </p:nvSpPr>
        <p:spPr>
          <a:xfrm>
            <a:off x="6257363" y="5545585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Bell MT" panose="02020503060305020303" pitchFamily="18" charset="0"/>
              </a:rPr>
              <a:t>10º Reação</a:t>
            </a:r>
          </a:p>
        </p:txBody>
      </p:sp>
      <p:sp>
        <p:nvSpPr>
          <p:cNvPr id="15" name="Seta: Curva para Cima 14">
            <a:extLst>
              <a:ext uri="{FF2B5EF4-FFF2-40B4-BE49-F238E27FC236}">
                <a16:creationId xmlns:a16="http://schemas.microsoft.com/office/drawing/2014/main" id="{575E7AE1-F5D4-4FE4-85F1-3E024FB897E2}"/>
              </a:ext>
            </a:extLst>
          </p:cNvPr>
          <p:cNvSpPr/>
          <p:nvPr/>
        </p:nvSpPr>
        <p:spPr>
          <a:xfrm>
            <a:off x="6257363" y="2653791"/>
            <a:ext cx="1466793" cy="41790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E3A57423-411D-4385-A6DF-C09245F9B6F0}"/>
              </a:ext>
            </a:extLst>
          </p:cNvPr>
          <p:cNvSpPr txBox="1"/>
          <p:nvPr/>
        </p:nvSpPr>
        <p:spPr>
          <a:xfrm>
            <a:off x="5323412" y="2236018"/>
            <a:ext cx="1877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6"/>
                </a:solidFill>
                <a:latin typeface="Bell MT" panose="02020503060305020303" pitchFamily="18" charset="0"/>
              </a:rPr>
              <a:t>ADP + </a:t>
            </a:r>
            <a:r>
              <a:rPr lang="pt-BR" sz="2400" b="1" dirty="0" err="1">
                <a:solidFill>
                  <a:schemeClr val="accent6"/>
                </a:solidFill>
                <a:latin typeface="Bell MT" panose="02020503060305020303" pitchFamily="18" charset="0"/>
              </a:rPr>
              <a:t>Pi</a:t>
            </a:r>
            <a:endParaRPr lang="pt-BR" sz="2400" b="1" dirty="0">
              <a:solidFill>
                <a:schemeClr val="accent6"/>
              </a:solidFill>
              <a:latin typeface="Bell MT" panose="02020503060305020303" pitchFamily="18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1B1644CE-454F-4582-AC94-3741750C46CC}"/>
              </a:ext>
            </a:extLst>
          </p:cNvPr>
          <p:cNvSpPr txBox="1"/>
          <p:nvPr/>
        </p:nvSpPr>
        <p:spPr>
          <a:xfrm>
            <a:off x="7210232" y="2263122"/>
            <a:ext cx="1027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6"/>
                </a:solidFill>
                <a:latin typeface="Bell MT" panose="02020503060305020303" pitchFamily="18" charset="0"/>
              </a:rPr>
              <a:t>ATP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D3C39A23-C809-439A-889F-2DF314ED7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6340" y="3682533"/>
            <a:ext cx="2402579" cy="186305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57CE6C6C-C84C-4224-9BB0-66CA60DA95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5918" y="3600802"/>
            <a:ext cx="1384537" cy="2008037"/>
          </a:xfrm>
          <a:prstGeom prst="rect">
            <a:avLst/>
          </a:prstGeom>
        </p:spPr>
      </p:pic>
      <p:sp>
        <p:nvSpPr>
          <p:cNvPr id="17" name="Seta: Dobrada 16">
            <a:extLst>
              <a:ext uri="{FF2B5EF4-FFF2-40B4-BE49-F238E27FC236}">
                <a16:creationId xmlns:a16="http://schemas.microsoft.com/office/drawing/2014/main" id="{96A34388-A370-4659-96BE-37256CABC6BE}"/>
              </a:ext>
            </a:extLst>
          </p:cNvPr>
          <p:cNvSpPr/>
          <p:nvPr/>
        </p:nvSpPr>
        <p:spPr>
          <a:xfrm rot="16200000" flipV="1">
            <a:off x="1455616" y="2559375"/>
            <a:ext cx="743664" cy="530696"/>
          </a:xfrm>
          <a:prstGeom prst="bentArrow">
            <a:avLst>
              <a:gd name="adj1" fmla="val 5582"/>
              <a:gd name="adj2" fmla="val 25000"/>
              <a:gd name="adj3" fmla="val 25000"/>
              <a:gd name="adj4" fmla="val 43750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E3BC4F3-6158-464A-83F6-4D9A1D6A8D80}"/>
              </a:ext>
            </a:extLst>
          </p:cNvPr>
          <p:cNvSpPr txBox="1"/>
          <p:nvPr/>
        </p:nvSpPr>
        <p:spPr>
          <a:xfrm>
            <a:off x="1343857" y="1920010"/>
            <a:ext cx="1324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1" dirty="0">
                <a:solidFill>
                  <a:srgbClr val="70AD47"/>
                </a:solidFill>
                <a:latin typeface="Bell MT" panose="02020503060305020303" pitchFamily="18" charset="0"/>
              </a:rPr>
              <a:t>H</a:t>
            </a:r>
            <a:r>
              <a:rPr lang="pt-BR" sz="2400" b="1" baseline="-25000" dirty="0">
                <a:solidFill>
                  <a:srgbClr val="70AD47"/>
                </a:solidFill>
                <a:latin typeface="Bell MT" panose="02020503060305020303" pitchFamily="18" charset="0"/>
              </a:rPr>
              <a:t>2</a:t>
            </a:r>
            <a:r>
              <a:rPr lang="pt-BR" sz="2400" b="1" dirty="0">
                <a:solidFill>
                  <a:srgbClr val="70AD47"/>
                </a:solidFill>
                <a:latin typeface="Bell MT" panose="02020503060305020303" pitchFamily="18" charset="0"/>
              </a:rPr>
              <a:t>O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70AD47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5538131"/>
      </p:ext>
    </p:extLst>
  </p:cSld>
  <p:clrMapOvr>
    <a:masterClrMapping/>
  </p:clrMapOvr>
  <p:transition spd="slow"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D65ADEB-6222-42FE-AFB0-0C38389931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613" y="1330306"/>
            <a:ext cx="1263727" cy="969692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89F78033-C277-4D4E-92DF-CA951347EF1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-24132" r="-8347"/>
          <a:stretch>
            <a:fillRect/>
          </a:stretch>
        </p:blipFill>
        <p:spPr>
          <a:xfrm>
            <a:off x="2473766" y="918478"/>
            <a:ext cx="1799737" cy="1429762"/>
          </a:xfrm>
          <a:custGeom>
            <a:avLst/>
            <a:gdLst>
              <a:gd name="connsiteX0" fmla="*/ 0 w 1799737"/>
              <a:gd name="connsiteY0" fmla="*/ 277951 h 1429762"/>
              <a:gd name="connsiteX1" fmla="*/ 487798 w 1799737"/>
              <a:gd name="connsiteY1" fmla="*/ 277951 h 1429762"/>
              <a:gd name="connsiteX2" fmla="*/ 487798 w 1799737"/>
              <a:gd name="connsiteY2" fmla="*/ 532665 h 1429762"/>
              <a:gd name="connsiteX3" fmla="*/ 1661083 w 1799737"/>
              <a:gd name="connsiteY3" fmla="*/ 532665 h 1429762"/>
              <a:gd name="connsiteX4" fmla="*/ 1661083 w 1799737"/>
              <a:gd name="connsiteY4" fmla="*/ 1429762 h 1429762"/>
              <a:gd name="connsiteX5" fmla="*/ 0 w 1799737"/>
              <a:gd name="connsiteY5" fmla="*/ 1429762 h 1429762"/>
              <a:gd name="connsiteX6" fmla="*/ 487798 w 1799737"/>
              <a:gd name="connsiteY6" fmla="*/ 0 h 1429762"/>
              <a:gd name="connsiteX7" fmla="*/ 1799737 w 1799737"/>
              <a:gd name="connsiteY7" fmla="*/ 0 h 1429762"/>
              <a:gd name="connsiteX8" fmla="*/ 1799737 w 1799737"/>
              <a:gd name="connsiteY8" fmla="*/ 532665 h 1429762"/>
              <a:gd name="connsiteX9" fmla="*/ 1661083 w 1799737"/>
              <a:gd name="connsiteY9" fmla="*/ 532665 h 1429762"/>
              <a:gd name="connsiteX10" fmla="*/ 1661083 w 1799737"/>
              <a:gd name="connsiteY10" fmla="*/ 277951 h 1429762"/>
              <a:gd name="connsiteX11" fmla="*/ 487798 w 1799737"/>
              <a:gd name="connsiteY11" fmla="*/ 277951 h 142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99737" h="1429762">
                <a:moveTo>
                  <a:pt x="0" y="277951"/>
                </a:moveTo>
                <a:lnTo>
                  <a:pt x="487798" y="277951"/>
                </a:lnTo>
                <a:lnTo>
                  <a:pt x="487798" y="532665"/>
                </a:lnTo>
                <a:lnTo>
                  <a:pt x="1661083" y="532665"/>
                </a:lnTo>
                <a:lnTo>
                  <a:pt x="1661083" y="1429762"/>
                </a:lnTo>
                <a:lnTo>
                  <a:pt x="0" y="1429762"/>
                </a:lnTo>
                <a:close/>
                <a:moveTo>
                  <a:pt x="487798" y="0"/>
                </a:moveTo>
                <a:lnTo>
                  <a:pt x="1799737" y="0"/>
                </a:lnTo>
                <a:lnTo>
                  <a:pt x="1799737" y="532665"/>
                </a:lnTo>
                <a:lnTo>
                  <a:pt x="1661083" y="532665"/>
                </a:lnTo>
                <a:lnTo>
                  <a:pt x="1661083" y="277951"/>
                </a:lnTo>
                <a:lnTo>
                  <a:pt x="487798" y="277951"/>
                </a:lnTo>
                <a:close/>
              </a:path>
            </a:pathLst>
          </a:cu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B656C2-E95B-40D9-BBB2-2505E289E0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7166" y="1374923"/>
            <a:ext cx="1872078" cy="967877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848F7337-BEEF-49C8-B8FE-70B14F6351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26949" y="1450768"/>
            <a:ext cx="1863432" cy="828192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53D36B0-AE79-4E17-A2E9-DAEA67E8A5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17796" y="2149081"/>
            <a:ext cx="1166469" cy="119853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0D1A57E7-B4D3-4DBD-8680-B17E4EB5164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20419" y="398469"/>
            <a:ext cx="1166469" cy="1202669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EA9A59D2-620B-4AA7-8202-5C0B9CA342A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90731" y="4686609"/>
            <a:ext cx="1464664" cy="1440494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307EF364-AC9C-4263-AD77-A962AB23316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49083" y="4676230"/>
            <a:ext cx="1540646" cy="1262402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F9C25F63-9FE9-44CE-9C06-27F26CDFCF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86630" y="4690608"/>
            <a:ext cx="1508124" cy="1169457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60A12764-BDF9-43B3-B02D-C37C9F3D43E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1288" y="4706594"/>
            <a:ext cx="812972" cy="1179079"/>
          </a:xfrm>
          <a:prstGeom prst="rect">
            <a:avLst/>
          </a:prstGeom>
        </p:spPr>
      </p:pic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FC835123-A400-425A-A114-61FF3257A675}"/>
              </a:ext>
            </a:extLst>
          </p:cNvPr>
          <p:cNvCxnSpPr>
            <a:cxnSpLocks/>
          </p:cNvCxnSpPr>
          <p:nvPr/>
        </p:nvCxnSpPr>
        <p:spPr>
          <a:xfrm>
            <a:off x="1608771" y="1815152"/>
            <a:ext cx="845471" cy="33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id="{50659B02-B8A0-4313-8937-2C0D3115C424}"/>
              </a:ext>
            </a:extLst>
          </p:cNvPr>
          <p:cNvCxnSpPr>
            <a:cxnSpLocks/>
          </p:cNvCxnSpPr>
          <p:nvPr/>
        </p:nvCxnSpPr>
        <p:spPr>
          <a:xfrm>
            <a:off x="4093905" y="1865240"/>
            <a:ext cx="94933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id="{09B1A681-C9C6-4BD7-B0C9-F8F89056F4C8}"/>
              </a:ext>
            </a:extLst>
          </p:cNvPr>
          <p:cNvCxnSpPr>
            <a:cxnSpLocks/>
          </p:cNvCxnSpPr>
          <p:nvPr/>
        </p:nvCxnSpPr>
        <p:spPr>
          <a:xfrm>
            <a:off x="6839759" y="1815152"/>
            <a:ext cx="87122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750BF518-52EB-4165-823E-A6C3F1F01922}"/>
              </a:ext>
            </a:extLst>
          </p:cNvPr>
          <p:cNvCxnSpPr>
            <a:cxnSpLocks/>
          </p:cNvCxnSpPr>
          <p:nvPr/>
        </p:nvCxnSpPr>
        <p:spPr>
          <a:xfrm flipH="1">
            <a:off x="8972383" y="5260940"/>
            <a:ext cx="149170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80671AC8-D343-499D-8A1F-3BEBA3936ADC}"/>
              </a:ext>
            </a:extLst>
          </p:cNvPr>
          <p:cNvCxnSpPr>
            <a:cxnSpLocks/>
          </p:cNvCxnSpPr>
          <p:nvPr/>
        </p:nvCxnSpPr>
        <p:spPr>
          <a:xfrm flipH="1">
            <a:off x="6544321" y="5325266"/>
            <a:ext cx="1088077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F56B2EB1-533F-4E91-8276-A7C24FA6967F}"/>
              </a:ext>
            </a:extLst>
          </p:cNvPr>
          <p:cNvCxnSpPr>
            <a:cxnSpLocks/>
          </p:cNvCxnSpPr>
          <p:nvPr/>
        </p:nvCxnSpPr>
        <p:spPr>
          <a:xfrm flipH="1">
            <a:off x="4124417" y="5339869"/>
            <a:ext cx="684139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>
            <a:extLst>
              <a:ext uri="{FF2B5EF4-FFF2-40B4-BE49-F238E27FC236}">
                <a16:creationId xmlns:a16="http://schemas.microsoft.com/office/drawing/2014/main" id="{516F23F5-A496-488C-A11C-52022A0D3977}"/>
              </a:ext>
            </a:extLst>
          </p:cNvPr>
          <p:cNvCxnSpPr>
            <a:cxnSpLocks/>
          </p:cNvCxnSpPr>
          <p:nvPr/>
        </p:nvCxnSpPr>
        <p:spPr>
          <a:xfrm flipH="1">
            <a:off x="1408511" y="5356897"/>
            <a:ext cx="6841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>
            <a:extLst>
              <a:ext uri="{FF2B5EF4-FFF2-40B4-BE49-F238E27FC236}">
                <a16:creationId xmlns:a16="http://schemas.microsoft.com/office/drawing/2014/main" id="{6F77613B-6369-4EDF-995F-DD6A9A1BEB9D}"/>
              </a:ext>
            </a:extLst>
          </p:cNvPr>
          <p:cNvCxnSpPr>
            <a:cxnSpLocks/>
          </p:cNvCxnSpPr>
          <p:nvPr/>
        </p:nvCxnSpPr>
        <p:spPr>
          <a:xfrm>
            <a:off x="11122043" y="3276309"/>
            <a:ext cx="1" cy="116599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>
            <a:extLst>
              <a:ext uri="{FF2B5EF4-FFF2-40B4-BE49-F238E27FC236}">
                <a16:creationId xmlns:a16="http://schemas.microsoft.com/office/drawing/2014/main" id="{63FAF76C-DC2E-46DC-A384-47B7987552B5}"/>
              </a:ext>
            </a:extLst>
          </p:cNvPr>
          <p:cNvCxnSpPr>
            <a:cxnSpLocks/>
          </p:cNvCxnSpPr>
          <p:nvPr/>
        </p:nvCxnSpPr>
        <p:spPr>
          <a:xfrm>
            <a:off x="11329099" y="1633359"/>
            <a:ext cx="0" cy="4383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30E84164-8BCE-4B81-8A3F-74DEEB9C099F}"/>
              </a:ext>
            </a:extLst>
          </p:cNvPr>
          <p:cNvSpPr txBox="1"/>
          <p:nvPr/>
        </p:nvSpPr>
        <p:spPr>
          <a:xfrm>
            <a:off x="261310" y="2318186"/>
            <a:ext cx="1166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Glicose 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A15CA74A-4776-49EA-A0DB-B066561040A4}"/>
              </a:ext>
            </a:extLst>
          </p:cNvPr>
          <p:cNvSpPr txBox="1"/>
          <p:nvPr/>
        </p:nvSpPr>
        <p:spPr>
          <a:xfrm>
            <a:off x="2663820" y="2342800"/>
            <a:ext cx="1344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Glicose-6-fosfato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C969DD3D-12F2-4358-83B6-7CD856A4B8BE}"/>
              </a:ext>
            </a:extLst>
          </p:cNvPr>
          <p:cNvSpPr txBox="1"/>
          <p:nvPr/>
        </p:nvSpPr>
        <p:spPr>
          <a:xfrm>
            <a:off x="5433589" y="2342800"/>
            <a:ext cx="1344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Frutose-6-fosfato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A1D4ACD4-0DCE-4371-BF45-5D08092F49FD}"/>
              </a:ext>
            </a:extLst>
          </p:cNvPr>
          <p:cNvSpPr txBox="1"/>
          <p:nvPr/>
        </p:nvSpPr>
        <p:spPr>
          <a:xfrm>
            <a:off x="7848027" y="2342800"/>
            <a:ext cx="1687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Frutose-1,6-bifosfato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95F82F69-6F06-42A2-8CC7-BB5DC0526330}"/>
              </a:ext>
            </a:extLst>
          </p:cNvPr>
          <p:cNvSpPr txBox="1"/>
          <p:nvPr/>
        </p:nvSpPr>
        <p:spPr>
          <a:xfrm>
            <a:off x="9855898" y="124050"/>
            <a:ext cx="2218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Di-hidroxiacetona</a:t>
            </a:r>
            <a:r>
              <a:rPr lang="pt-BR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fosfato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100A92A7-AAF0-44DC-B8D5-55AB138FE246}"/>
              </a:ext>
            </a:extLst>
          </p:cNvPr>
          <p:cNvSpPr txBox="1"/>
          <p:nvPr/>
        </p:nvSpPr>
        <p:spPr>
          <a:xfrm>
            <a:off x="9218202" y="2849949"/>
            <a:ext cx="1747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Gliceraldeído-3-fosfato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4CE3EC17-EF08-455E-9C3A-7D83955615D6}"/>
              </a:ext>
            </a:extLst>
          </p:cNvPr>
          <p:cNvSpPr txBox="1"/>
          <p:nvPr/>
        </p:nvSpPr>
        <p:spPr>
          <a:xfrm>
            <a:off x="10091710" y="6121753"/>
            <a:ext cx="2218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FF0000"/>
                </a:solidFill>
                <a:latin typeface="Bell MT" panose="02020503060305020303" pitchFamily="18" charset="0"/>
              </a:rPr>
              <a:t>1,3-Bifosfoglicerato</a:t>
            </a:r>
            <a:endParaRPr lang="pt-BR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9E1EF846-FDE4-4AD8-AAAC-7C9C0DD26521}"/>
              </a:ext>
            </a:extLst>
          </p:cNvPr>
          <p:cNvSpPr txBox="1"/>
          <p:nvPr/>
        </p:nvSpPr>
        <p:spPr>
          <a:xfrm>
            <a:off x="7275372" y="6164090"/>
            <a:ext cx="2218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FF0000"/>
                </a:solidFill>
                <a:latin typeface="Bell MT" panose="02020503060305020303" pitchFamily="18" charset="0"/>
              </a:rPr>
              <a:t>3-fosfoglicerato</a:t>
            </a:r>
            <a:endParaRPr lang="pt-BR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5E0B6EB9-7B7D-4501-B00A-B61D77EB5584}"/>
              </a:ext>
            </a:extLst>
          </p:cNvPr>
          <p:cNvSpPr txBox="1"/>
          <p:nvPr/>
        </p:nvSpPr>
        <p:spPr>
          <a:xfrm>
            <a:off x="4578683" y="6117539"/>
            <a:ext cx="2218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FF0000"/>
                </a:solidFill>
                <a:latin typeface="Bell MT" panose="02020503060305020303" pitchFamily="18" charset="0"/>
              </a:rPr>
              <a:t>2-fosfoglicerato</a:t>
            </a:r>
            <a:endParaRPr lang="pt-BR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85EDA3A2-0CBE-4828-BAF2-36669BD0B59A}"/>
              </a:ext>
            </a:extLst>
          </p:cNvPr>
          <p:cNvSpPr txBox="1"/>
          <p:nvPr/>
        </p:nvSpPr>
        <p:spPr>
          <a:xfrm>
            <a:off x="2121019" y="6134031"/>
            <a:ext cx="2218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err="1">
                <a:solidFill>
                  <a:srgbClr val="FF0000"/>
                </a:solidFill>
                <a:latin typeface="Bell MT" panose="02020503060305020303" pitchFamily="18" charset="0"/>
              </a:rPr>
              <a:t>Fosfenopiruvato</a:t>
            </a:r>
            <a:endParaRPr lang="pt-BR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E8F32BD1-4589-409E-B4B2-ED4D0281E0E9}"/>
              </a:ext>
            </a:extLst>
          </p:cNvPr>
          <p:cNvSpPr txBox="1"/>
          <p:nvPr/>
        </p:nvSpPr>
        <p:spPr>
          <a:xfrm>
            <a:off x="-410382" y="6142237"/>
            <a:ext cx="2218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FF0000"/>
                </a:solidFill>
                <a:latin typeface="Bell MT" panose="02020503060305020303" pitchFamily="18" charset="0"/>
              </a:rPr>
              <a:t>Piruvato</a:t>
            </a:r>
            <a:endParaRPr lang="pt-BR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Conector de Seta Reta 34">
            <a:extLst>
              <a:ext uri="{FF2B5EF4-FFF2-40B4-BE49-F238E27FC236}">
                <a16:creationId xmlns:a16="http://schemas.microsoft.com/office/drawing/2014/main" id="{A3C83880-7D51-46DF-BCE4-5209E522D711}"/>
              </a:ext>
            </a:extLst>
          </p:cNvPr>
          <p:cNvCxnSpPr>
            <a:cxnSpLocks/>
          </p:cNvCxnSpPr>
          <p:nvPr/>
        </p:nvCxnSpPr>
        <p:spPr>
          <a:xfrm flipV="1">
            <a:off x="11413258" y="1630028"/>
            <a:ext cx="0" cy="4521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EA467B96-2CAA-4FBB-A403-1A7EB34D60E5}"/>
              </a:ext>
            </a:extLst>
          </p:cNvPr>
          <p:cNvSpPr txBox="1"/>
          <p:nvPr/>
        </p:nvSpPr>
        <p:spPr>
          <a:xfrm>
            <a:off x="11044946" y="3562299"/>
            <a:ext cx="12226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Bell MT" panose="02020503060305020303" pitchFamily="18" charset="0"/>
              </a:rPr>
              <a:t>Gliceraldeído </a:t>
            </a:r>
          </a:p>
          <a:p>
            <a:pPr algn="ctr"/>
            <a:r>
              <a:rPr lang="pt-BR" sz="1100" dirty="0">
                <a:latin typeface="Bell MT" panose="02020503060305020303" pitchFamily="18" charset="0"/>
              </a:rPr>
              <a:t>3-fosfato desidrogenase</a:t>
            </a:r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1D0E61B6-91D4-4ADE-BFA2-D8AF08B4297D}"/>
              </a:ext>
            </a:extLst>
          </p:cNvPr>
          <p:cNvSpPr txBox="1"/>
          <p:nvPr/>
        </p:nvSpPr>
        <p:spPr>
          <a:xfrm>
            <a:off x="1176252" y="5599728"/>
            <a:ext cx="12637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Bell MT" panose="02020503060305020303" pitchFamily="18" charset="0"/>
              </a:rPr>
              <a:t>Piruvato quinase</a:t>
            </a: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6DCBB5E4-5558-4254-887B-5D82FF185FC9}"/>
              </a:ext>
            </a:extLst>
          </p:cNvPr>
          <p:cNvSpPr txBox="1"/>
          <p:nvPr/>
        </p:nvSpPr>
        <p:spPr>
          <a:xfrm>
            <a:off x="3892176" y="5420174"/>
            <a:ext cx="11920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err="1">
                <a:latin typeface="Bell MT" panose="02020503060305020303" pitchFamily="18" charset="0"/>
              </a:rPr>
              <a:t>Enolase</a:t>
            </a:r>
            <a:endParaRPr lang="pt-BR" sz="1100" dirty="0">
              <a:latin typeface="Bell MT" panose="02020503060305020303" pitchFamily="18" charset="0"/>
            </a:endParaRP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D6573CE2-EB56-4046-BB91-CCDFFC3100A7}"/>
              </a:ext>
            </a:extLst>
          </p:cNvPr>
          <p:cNvSpPr txBox="1"/>
          <p:nvPr/>
        </p:nvSpPr>
        <p:spPr>
          <a:xfrm>
            <a:off x="6324802" y="5597915"/>
            <a:ext cx="15406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err="1">
                <a:latin typeface="Bell MT" panose="02020503060305020303" pitchFamily="18" charset="0"/>
              </a:rPr>
              <a:t>Fosfoglicerato</a:t>
            </a:r>
            <a:r>
              <a:rPr lang="pt-BR" sz="1100" dirty="0">
                <a:latin typeface="Bell MT" panose="02020503060305020303" pitchFamily="18" charset="0"/>
              </a:rPr>
              <a:t> </a:t>
            </a:r>
            <a:r>
              <a:rPr lang="pt-BR" sz="1100" dirty="0" err="1">
                <a:latin typeface="Bell MT" panose="02020503060305020303" pitchFamily="18" charset="0"/>
              </a:rPr>
              <a:t>mutase</a:t>
            </a:r>
            <a:endParaRPr lang="pt-BR" sz="1100" dirty="0">
              <a:latin typeface="Bell MT" panose="02020503060305020303" pitchFamily="18" charset="0"/>
            </a:endParaRPr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86B6C2E5-86D3-43F4-B3FB-3171AB6C347A}"/>
              </a:ext>
            </a:extLst>
          </p:cNvPr>
          <p:cNvSpPr txBox="1"/>
          <p:nvPr/>
        </p:nvSpPr>
        <p:spPr>
          <a:xfrm>
            <a:off x="9697788" y="1895533"/>
            <a:ext cx="912601" cy="261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Aldolase</a:t>
            </a:r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93F0FDE3-7494-4575-8B4D-0690E380E0BF}"/>
              </a:ext>
            </a:extLst>
          </p:cNvPr>
          <p:cNvSpPr txBox="1"/>
          <p:nvPr/>
        </p:nvSpPr>
        <p:spPr>
          <a:xfrm>
            <a:off x="11327964" y="1573359"/>
            <a:ext cx="9126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pt-BR" sz="1100" dirty="0">
                <a:solidFill>
                  <a:prstClr val="black"/>
                </a:solidFill>
                <a:latin typeface="Bell MT" panose="02020503060305020303" pitchFamily="18" charset="0"/>
              </a:rPr>
              <a:t>Triose- fosfato </a:t>
            </a:r>
            <a:r>
              <a:rPr lang="pt-BR" sz="1100" dirty="0" err="1">
                <a:solidFill>
                  <a:prstClr val="black"/>
                </a:solidFill>
                <a:latin typeface="Bell MT" panose="02020503060305020303" pitchFamily="18" charset="0"/>
              </a:rPr>
              <a:t>isomerase</a:t>
            </a:r>
            <a:endParaRPr lang="pt-BR" sz="1100" dirty="0">
              <a:solidFill>
                <a:prstClr val="black"/>
              </a:solidFill>
              <a:latin typeface="Bell MT" panose="02020503060305020303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22D3E5A1-8C85-433D-BD00-2ADEB2EDD54F}"/>
              </a:ext>
            </a:extLst>
          </p:cNvPr>
          <p:cNvSpPr txBox="1"/>
          <p:nvPr/>
        </p:nvSpPr>
        <p:spPr>
          <a:xfrm>
            <a:off x="1495116" y="2038399"/>
            <a:ext cx="978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Hexoquinase</a:t>
            </a: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84B2D785-F591-4F6B-BFC7-F028F749E580}"/>
              </a:ext>
            </a:extLst>
          </p:cNvPr>
          <p:cNvSpPr txBox="1"/>
          <p:nvPr/>
        </p:nvSpPr>
        <p:spPr>
          <a:xfrm>
            <a:off x="3818207" y="2045777"/>
            <a:ext cx="15015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err="1">
                <a:latin typeface="Bell MT" panose="02020503060305020303" pitchFamily="18" charset="0"/>
              </a:rPr>
              <a:t>Fosfoglico</a:t>
            </a:r>
            <a:endParaRPr lang="pt-BR" sz="1100" dirty="0">
              <a:latin typeface="Bell MT" panose="02020503060305020303" pitchFamily="18" charset="0"/>
            </a:endParaRPr>
          </a:p>
          <a:p>
            <a:pPr algn="ctr"/>
            <a:r>
              <a:rPr lang="pt-BR" sz="1100" dirty="0" err="1">
                <a:latin typeface="Bell MT" panose="02020503060305020303" pitchFamily="18" charset="0"/>
              </a:rPr>
              <a:t>isomerase</a:t>
            </a:r>
            <a:endParaRPr lang="pt-BR" sz="1100" dirty="0">
              <a:latin typeface="Bell MT" panose="02020503060305020303" pitchFamily="18" charset="0"/>
            </a:endParaRPr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id="{B1DD4754-CA43-4273-A28E-3B15714CF5EB}"/>
              </a:ext>
            </a:extLst>
          </p:cNvPr>
          <p:cNvSpPr txBox="1"/>
          <p:nvPr/>
        </p:nvSpPr>
        <p:spPr>
          <a:xfrm>
            <a:off x="6635406" y="2090820"/>
            <a:ext cx="1242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err="1">
                <a:latin typeface="Bell MT" panose="02020503060305020303" pitchFamily="18" charset="0"/>
              </a:rPr>
              <a:t>Fosfofruto</a:t>
            </a:r>
            <a:r>
              <a:rPr lang="pt-BR" sz="1100" dirty="0">
                <a:latin typeface="Bell MT" panose="02020503060305020303" pitchFamily="18" charset="0"/>
              </a:rPr>
              <a:t> quinase</a:t>
            </a:r>
          </a:p>
        </p:txBody>
      </p: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E4C56696-A552-4F5E-A223-4AF4E99DFA15}"/>
              </a:ext>
            </a:extLst>
          </p:cNvPr>
          <p:cNvSpPr txBox="1"/>
          <p:nvPr/>
        </p:nvSpPr>
        <p:spPr>
          <a:xfrm>
            <a:off x="1424275" y="919203"/>
            <a:ext cx="493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ATP</a:t>
            </a:r>
          </a:p>
        </p:txBody>
      </p: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BC7369C1-D355-4D90-BE60-A4BE4A9265CE}"/>
              </a:ext>
            </a:extLst>
          </p:cNvPr>
          <p:cNvSpPr txBox="1"/>
          <p:nvPr/>
        </p:nvSpPr>
        <p:spPr>
          <a:xfrm>
            <a:off x="1929151" y="933176"/>
            <a:ext cx="8431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ADP</a:t>
            </a:r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295FDBD1-BECD-432D-BC21-4D33A9E52ED1}"/>
              </a:ext>
            </a:extLst>
          </p:cNvPr>
          <p:cNvSpPr/>
          <p:nvPr/>
        </p:nvSpPr>
        <p:spPr>
          <a:xfrm rot="5400000">
            <a:off x="1371290" y="890263"/>
            <a:ext cx="1202668" cy="647111"/>
          </a:xfrm>
          <a:prstGeom prst="arc">
            <a:avLst>
              <a:gd name="adj1" fmla="val 16200000"/>
              <a:gd name="adj2" fmla="val 5615383"/>
            </a:avLst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77A9463D-BA2B-4838-A4F8-F79C882BF047}"/>
              </a:ext>
            </a:extLst>
          </p:cNvPr>
          <p:cNvSpPr txBox="1"/>
          <p:nvPr/>
        </p:nvSpPr>
        <p:spPr>
          <a:xfrm>
            <a:off x="6848402" y="935125"/>
            <a:ext cx="493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ATP</a:t>
            </a:r>
          </a:p>
        </p:txBody>
      </p:sp>
      <p:sp>
        <p:nvSpPr>
          <p:cNvPr id="61" name="Arco 60">
            <a:extLst>
              <a:ext uri="{FF2B5EF4-FFF2-40B4-BE49-F238E27FC236}">
                <a16:creationId xmlns:a16="http://schemas.microsoft.com/office/drawing/2014/main" id="{0BAE89E4-9C75-41A5-A584-8B74395928AE}"/>
              </a:ext>
            </a:extLst>
          </p:cNvPr>
          <p:cNvSpPr/>
          <p:nvPr/>
        </p:nvSpPr>
        <p:spPr>
          <a:xfrm rot="5400000">
            <a:off x="6795417" y="878889"/>
            <a:ext cx="1202668" cy="647111"/>
          </a:xfrm>
          <a:prstGeom prst="arc">
            <a:avLst>
              <a:gd name="adj1" fmla="val 16200000"/>
              <a:gd name="adj2" fmla="val 5615383"/>
            </a:avLst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2" name="Arco 61">
            <a:extLst>
              <a:ext uri="{FF2B5EF4-FFF2-40B4-BE49-F238E27FC236}">
                <a16:creationId xmlns:a16="http://schemas.microsoft.com/office/drawing/2014/main" id="{244BCA8E-658E-4B01-BA37-1B06442192F8}"/>
              </a:ext>
            </a:extLst>
          </p:cNvPr>
          <p:cNvSpPr/>
          <p:nvPr/>
        </p:nvSpPr>
        <p:spPr>
          <a:xfrm rot="5400000" flipV="1">
            <a:off x="1028227" y="4365845"/>
            <a:ext cx="1365031" cy="641528"/>
          </a:xfrm>
          <a:prstGeom prst="arc">
            <a:avLst>
              <a:gd name="adj1" fmla="val 16200000"/>
              <a:gd name="adj2" fmla="val 5615383"/>
            </a:avLst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4" name="CaixaDeTexto 63">
            <a:extLst>
              <a:ext uri="{FF2B5EF4-FFF2-40B4-BE49-F238E27FC236}">
                <a16:creationId xmlns:a16="http://schemas.microsoft.com/office/drawing/2014/main" id="{681DB5A1-26C2-4B85-AD45-7DE70215FC63}"/>
              </a:ext>
            </a:extLst>
          </p:cNvPr>
          <p:cNvSpPr txBox="1"/>
          <p:nvPr/>
        </p:nvSpPr>
        <p:spPr>
          <a:xfrm>
            <a:off x="1137596" y="4414620"/>
            <a:ext cx="493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ATP</a:t>
            </a:r>
          </a:p>
        </p:txBody>
      </p: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2AB3D51F-25F5-4EF5-A3DA-370D38A2367F}"/>
              </a:ext>
            </a:extLst>
          </p:cNvPr>
          <p:cNvSpPr txBox="1"/>
          <p:nvPr/>
        </p:nvSpPr>
        <p:spPr>
          <a:xfrm>
            <a:off x="1495766" y="1835039"/>
            <a:ext cx="978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Mg</a:t>
            </a:r>
            <a:r>
              <a:rPr kumimoji="0" lang="pt-BR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2+</a:t>
            </a:r>
          </a:p>
        </p:txBody>
      </p:sp>
      <p:sp>
        <p:nvSpPr>
          <p:cNvPr id="66" name="Arco 65">
            <a:extLst>
              <a:ext uri="{FF2B5EF4-FFF2-40B4-BE49-F238E27FC236}">
                <a16:creationId xmlns:a16="http://schemas.microsoft.com/office/drawing/2014/main" id="{78FD623B-6D14-4D3F-9448-676F997668FC}"/>
              </a:ext>
            </a:extLst>
          </p:cNvPr>
          <p:cNvSpPr/>
          <p:nvPr/>
        </p:nvSpPr>
        <p:spPr>
          <a:xfrm rot="5400000" flipV="1">
            <a:off x="8832947" y="4248316"/>
            <a:ext cx="1365031" cy="641528"/>
          </a:xfrm>
          <a:prstGeom prst="arc">
            <a:avLst>
              <a:gd name="adj1" fmla="val 16200000"/>
              <a:gd name="adj2" fmla="val 5615383"/>
            </a:avLst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8" name="CaixaDeTexto 67">
            <a:extLst>
              <a:ext uri="{FF2B5EF4-FFF2-40B4-BE49-F238E27FC236}">
                <a16:creationId xmlns:a16="http://schemas.microsoft.com/office/drawing/2014/main" id="{F20294DC-71C6-4652-B440-7C7060958DD6}"/>
              </a:ext>
            </a:extLst>
          </p:cNvPr>
          <p:cNvSpPr txBox="1"/>
          <p:nvPr/>
        </p:nvSpPr>
        <p:spPr>
          <a:xfrm>
            <a:off x="8911286" y="4309990"/>
            <a:ext cx="493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ATP</a:t>
            </a:r>
          </a:p>
        </p:txBody>
      </p:sp>
      <p:sp>
        <p:nvSpPr>
          <p:cNvPr id="69" name="CaixaDeTexto 68">
            <a:extLst>
              <a:ext uri="{FF2B5EF4-FFF2-40B4-BE49-F238E27FC236}">
                <a16:creationId xmlns:a16="http://schemas.microsoft.com/office/drawing/2014/main" id="{03F736C6-7F1D-4365-B1AB-F376207FCE9F}"/>
              </a:ext>
            </a:extLst>
          </p:cNvPr>
          <p:cNvSpPr txBox="1"/>
          <p:nvPr/>
        </p:nvSpPr>
        <p:spPr>
          <a:xfrm>
            <a:off x="9127895" y="5506988"/>
            <a:ext cx="15530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err="1">
                <a:latin typeface="Bell MT" panose="02020503060305020303" pitchFamily="18" charset="0"/>
              </a:rPr>
              <a:t>Fosfoglicerato</a:t>
            </a:r>
            <a:r>
              <a:rPr lang="pt-BR" sz="1100" dirty="0">
                <a:latin typeface="Bell MT" panose="02020503060305020303" pitchFamily="18" charset="0"/>
              </a:rPr>
              <a:t> quinase</a:t>
            </a:r>
          </a:p>
        </p:txBody>
      </p:sp>
      <p:sp>
        <p:nvSpPr>
          <p:cNvPr id="70" name="Arco 69">
            <a:extLst>
              <a:ext uri="{FF2B5EF4-FFF2-40B4-BE49-F238E27FC236}">
                <a16:creationId xmlns:a16="http://schemas.microsoft.com/office/drawing/2014/main" id="{B6A79B93-5BA1-492F-9F69-910351AB0108}"/>
              </a:ext>
            </a:extLst>
          </p:cNvPr>
          <p:cNvSpPr/>
          <p:nvPr/>
        </p:nvSpPr>
        <p:spPr>
          <a:xfrm rot="5400000" flipV="1">
            <a:off x="4178508" y="4627582"/>
            <a:ext cx="722898" cy="677315"/>
          </a:xfrm>
          <a:custGeom>
            <a:avLst/>
            <a:gdLst>
              <a:gd name="connsiteX0" fmla="*/ 682515 w 1365031"/>
              <a:gd name="connsiteY0" fmla="*/ 0 h 641528"/>
              <a:gd name="connsiteX1" fmla="*/ 1125976 w 1365031"/>
              <a:gd name="connsiteY1" fmla="*/ 76934 h 641528"/>
              <a:gd name="connsiteX2" fmla="*/ 1088772 w 1365031"/>
              <a:gd name="connsiteY2" fmla="*/ 578514 h 641528"/>
              <a:gd name="connsiteX3" fmla="*/ 662401 w 1365031"/>
              <a:gd name="connsiteY3" fmla="*/ 641388 h 641528"/>
              <a:gd name="connsiteX4" fmla="*/ 682516 w 1365031"/>
              <a:gd name="connsiteY4" fmla="*/ 320764 h 641528"/>
              <a:gd name="connsiteX5" fmla="*/ 682515 w 1365031"/>
              <a:gd name="connsiteY5" fmla="*/ 0 h 641528"/>
              <a:gd name="connsiteX0" fmla="*/ 682515 w 1365031"/>
              <a:gd name="connsiteY0" fmla="*/ 0 h 641528"/>
              <a:gd name="connsiteX1" fmla="*/ 1125976 w 1365031"/>
              <a:gd name="connsiteY1" fmla="*/ 76934 h 641528"/>
              <a:gd name="connsiteX2" fmla="*/ 1088772 w 1365031"/>
              <a:gd name="connsiteY2" fmla="*/ 578514 h 641528"/>
              <a:gd name="connsiteX3" fmla="*/ 662401 w 1365031"/>
              <a:gd name="connsiteY3" fmla="*/ 641388 h 641528"/>
              <a:gd name="connsiteX0" fmla="*/ 20114 w 702633"/>
              <a:gd name="connsiteY0" fmla="*/ 3866 h 645393"/>
              <a:gd name="connsiteX1" fmla="*/ 463575 w 702633"/>
              <a:gd name="connsiteY1" fmla="*/ 80800 h 645393"/>
              <a:gd name="connsiteX2" fmla="*/ 426371 w 702633"/>
              <a:gd name="connsiteY2" fmla="*/ 582380 h 645393"/>
              <a:gd name="connsiteX3" fmla="*/ 0 w 702633"/>
              <a:gd name="connsiteY3" fmla="*/ 645254 h 645393"/>
              <a:gd name="connsiteX4" fmla="*/ 20115 w 702633"/>
              <a:gd name="connsiteY4" fmla="*/ 324630 h 645393"/>
              <a:gd name="connsiteX5" fmla="*/ 20114 w 702633"/>
              <a:gd name="connsiteY5" fmla="*/ 3866 h 645393"/>
              <a:gd name="connsiteX0" fmla="*/ 20114 w 702633"/>
              <a:gd name="connsiteY0" fmla="*/ 3866 h 645393"/>
              <a:gd name="connsiteX1" fmla="*/ 463575 w 702633"/>
              <a:gd name="connsiteY1" fmla="*/ 80800 h 645393"/>
              <a:gd name="connsiteX2" fmla="*/ 0 w 702633"/>
              <a:gd name="connsiteY2" fmla="*/ 645254 h 645393"/>
              <a:gd name="connsiteX0" fmla="*/ 20114 w 702633"/>
              <a:gd name="connsiteY0" fmla="*/ 3866 h 645393"/>
              <a:gd name="connsiteX1" fmla="*/ 463575 w 702633"/>
              <a:gd name="connsiteY1" fmla="*/ 80800 h 645393"/>
              <a:gd name="connsiteX2" fmla="*/ 426371 w 702633"/>
              <a:gd name="connsiteY2" fmla="*/ 582380 h 645393"/>
              <a:gd name="connsiteX3" fmla="*/ 0 w 702633"/>
              <a:gd name="connsiteY3" fmla="*/ 645254 h 645393"/>
              <a:gd name="connsiteX4" fmla="*/ 20114 w 702633"/>
              <a:gd name="connsiteY4" fmla="*/ 3866 h 645393"/>
              <a:gd name="connsiteX0" fmla="*/ 20114 w 702633"/>
              <a:gd name="connsiteY0" fmla="*/ 3866 h 645393"/>
              <a:gd name="connsiteX1" fmla="*/ 463575 w 702633"/>
              <a:gd name="connsiteY1" fmla="*/ 80800 h 645393"/>
              <a:gd name="connsiteX2" fmla="*/ 0 w 702633"/>
              <a:gd name="connsiteY2" fmla="*/ 645254 h 645393"/>
              <a:gd name="connsiteX0" fmla="*/ 20114 w 702633"/>
              <a:gd name="connsiteY0" fmla="*/ 3866 h 645393"/>
              <a:gd name="connsiteX1" fmla="*/ 463575 w 702633"/>
              <a:gd name="connsiteY1" fmla="*/ 80800 h 645393"/>
              <a:gd name="connsiteX2" fmla="*/ 426371 w 702633"/>
              <a:gd name="connsiteY2" fmla="*/ 582380 h 645393"/>
              <a:gd name="connsiteX3" fmla="*/ 0 w 702633"/>
              <a:gd name="connsiteY3" fmla="*/ 645254 h 645393"/>
              <a:gd name="connsiteX4" fmla="*/ 20114 w 702633"/>
              <a:gd name="connsiteY4" fmla="*/ 3866 h 645393"/>
              <a:gd name="connsiteX0" fmla="*/ 20114 w 702633"/>
              <a:gd name="connsiteY0" fmla="*/ 3866 h 645393"/>
              <a:gd name="connsiteX1" fmla="*/ 463575 w 702633"/>
              <a:gd name="connsiteY1" fmla="*/ 80800 h 645393"/>
              <a:gd name="connsiteX0" fmla="*/ 20114 w 702633"/>
              <a:gd name="connsiteY0" fmla="*/ 0 h 641527"/>
              <a:gd name="connsiteX1" fmla="*/ 463575 w 702633"/>
              <a:gd name="connsiteY1" fmla="*/ 76934 h 641527"/>
              <a:gd name="connsiteX2" fmla="*/ 426371 w 702633"/>
              <a:gd name="connsiteY2" fmla="*/ 578514 h 641527"/>
              <a:gd name="connsiteX3" fmla="*/ 0 w 702633"/>
              <a:gd name="connsiteY3" fmla="*/ 641388 h 641527"/>
              <a:gd name="connsiteX4" fmla="*/ 20114 w 702633"/>
              <a:gd name="connsiteY4" fmla="*/ 0 h 641527"/>
              <a:gd name="connsiteX0" fmla="*/ 20114 w 702633"/>
              <a:gd name="connsiteY0" fmla="*/ 0 h 641527"/>
              <a:gd name="connsiteX1" fmla="*/ 668292 w 702633"/>
              <a:gd name="connsiteY1" fmla="*/ 377185 h 641527"/>
              <a:gd name="connsiteX0" fmla="*/ 20114 w 668309"/>
              <a:gd name="connsiteY0" fmla="*/ 25805 h 677315"/>
              <a:gd name="connsiteX1" fmla="*/ 518166 w 668309"/>
              <a:gd name="connsiteY1" fmla="*/ 20853 h 677315"/>
              <a:gd name="connsiteX2" fmla="*/ 426371 w 668309"/>
              <a:gd name="connsiteY2" fmla="*/ 604319 h 677315"/>
              <a:gd name="connsiteX3" fmla="*/ 0 w 668309"/>
              <a:gd name="connsiteY3" fmla="*/ 667193 h 677315"/>
              <a:gd name="connsiteX4" fmla="*/ 20114 w 668309"/>
              <a:gd name="connsiteY4" fmla="*/ 25805 h 677315"/>
              <a:gd name="connsiteX0" fmla="*/ 20114 w 668309"/>
              <a:gd name="connsiteY0" fmla="*/ 25805 h 677315"/>
              <a:gd name="connsiteX1" fmla="*/ 668292 w 668309"/>
              <a:gd name="connsiteY1" fmla="*/ 402990 h 677315"/>
              <a:gd name="connsiteX0" fmla="*/ 20114 w 722898"/>
              <a:gd name="connsiteY0" fmla="*/ 25805 h 677315"/>
              <a:gd name="connsiteX1" fmla="*/ 518166 w 722898"/>
              <a:gd name="connsiteY1" fmla="*/ 20853 h 677315"/>
              <a:gd name="connsiteX2" fmla="*/ 426371 w 722898"/>
              <a:gd name="connsiteY2" fmla="*/ 604319 h 677315"/>
              <a:gd name="connsiteX3" fmla="*/ 0 w 722898"/>
              <a:gd name="connsiteY3" fmla="*/ 667193 h 677315"/>
              <a:gd name="connsiteX4" fmla="*/ 20114 w 722898"/>
              <a:gd name="connsiteY4" fmla="*/ 25805 h 677315"/>
              <a:gd name="connsiteX0" fmla="*/ 20114 w 722898"/>
              <a:gd name="connsiteY0" fmla="*/ 25805 h 677315"/>
              <a:gd name="connsiteX1" fmla="*/ 722883 w 722898"/>
              <a:gd name="connsiteY1" fmla="*/ 430286 h 677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898" h="677315" stroke="0" extrusionOk="0">
                <a:moveTo>
                  <a:pt x="20114" y="25805"/>
                </a:moveTo>
                <a:cubicBezTo>
                  <a:pt x="182715" y="25805"/>
                  <a:pt x="394565" y="-28799"/>
                  <a:pt x="518166" y="20853"/>
                </a:cubicBezTo>
                <a:cubicBezTo>
                  <a:pt x="851636" y="154812"/>
                  <a:pt x="512732" y="496596"/>
                  <a:pt x="426371" y="604319"/>
                </a:cubicBezTo>
                <a:cubicBezTo>
                  <a:pt x="340010" y="712042"/>
                  <a:pt x="153109" y="669315"/>
                  <a:pt x="0" y="667193"/>
                </a:cubicBezTo>
                <a:lnTo>
                  <a:pt x="20114" y="25805"/>
                </a:lnTo>
                <a:close/>
              </a:path>
              <a:path w="722898" h="677315" fill="none">
                <a:moveTo>
                  <a:pt x="20114" y="25805"/>
                </a:moveTo>
                <a:cubicBezTo>
                  <a:pt x="182715" y="25805"/>
                  <a:pt x="726235" y="323388"/>
                  <a:pt x="722883" y="430286"/>
                </a:cubicBezTo>
              </a:path>
            </a:pathLst>
          </a:cu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id="{5CE52E77-B0ED-4D36-BE12-A7BCB1560EBF}"/>
              </a:ext>
            </a:extLst>
          </p:cNvPr>
          <p:cNvSpPr txBox="1"/>
          <p:nvPr/>
        </p:nvSpPr>
        <p:spPr>
          <a:xfrm>
            <a:off x="3937722" y="4387727"/>
            <a:ext cx="493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</a:t>
            </a:r>
            <a:r>
              <a:rPr kumimoji="0" lang="pt-BR" sz="11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2</a:t>
            </a: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O</a:t>
            </a:r>
          </a:p>
        </p:txBody>
      </p:sp>
      <p:sp>
        <p:nvSpPr>
          <p:cNvPr id="73" name="CaixaDeTexto 72">
            <a:extLst>
              <a:ext uri="{FF2B5EF4-FFF2-40B4-BE49-F238E27FC236}">
                <a16:creationId xmlns:a16="http://schemas.microsoft.com/office/drawing/2014/main" id="{42E41D7C-40BD-4B7E-AA01-DC483866F625}"/>
              </a:ext>
            </a:extLst>
          </p:cNvPr>
          <p:cNvSpPr txBox="1"/>
          <p:nvPr/>
        </p:nvSpPr>
        <p:spPr>
          <a:xfrm>
            <a:off x="10201809" y="3951666"/>
            <a:ext cx="3744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Pi</a:t>
            </a: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75" name="Arco 74">
            <a:extLst>
              <a:ext uri="{FF2B5EF4-FFF2-40B4-BE49-F238E27FC236}">
                <a16:creationId xmlns:a16="http://schemas.microsoft.com/office/drawing/2014/main" id="{20CF9378-4239-424B-842E-0CA636B1F558}"/>
              </a:ext>
            </a:extLst>
          </p:cNvPr>
          <p:cNvSpPr/>
          <p:nvPr/>
        </p:nvSpPr>
        <p:spPr>
          <a:xfrm flipV="1">
            <a:off x="9112564" y="3394901"/>
            <a:ext cx="2009479" cy="514591"/>
          </a:xfrm>
          <a:prstGeom prst="arc">
            <a:avLst>
              <a:gd name="adj1" fmla="val 16200000"/>
              <a:gd name="adj2" fmla="val 5615383"/>
            </a:avLst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6" name="CaixaDeTexto 75">
            <a:extLst>
              <a:ext uri="{FF2B5EF4-FFF2-40B4-BE49-F238E27FC236}">
                <a16:creationId xmlns:a16="http://schemas.microsoft.com/office/drawing/2014/main" id="{8889FCE6-734D-4B83-8066-AC00C0F4714B}"/>
              </a:ext>
            </a:extLst>
          </p:cNvPr>
          <p:cNvSpPr txBox="1"/>
          <p:nvPr/>
        </p:nvSpPr>
        <p:spPr>
          <a:xfrm>
            <a:off x="9586823" y="3276309"/>
            <a:ext cx="6123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NAD</a:t>
            </a:r>
            <a:r>
              <a:rPr kumimoji="0" lang="pt-BR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+</a:t>
            </a:r>
          </a:p>
        </p:txBody>
      </p:sp>
      <p:sp>
        <p:nvSpPr>
          <p:cNvPr id="77" name="CaixaDeTexto 76">
            <a:extLst>
              <a:ext uri="{FF2B5EF4-FFF2-40B4-BE49-F238E27FC236}">
                <a16:creationId xmlns:a16="http://schemas.microsoft.com/office/drawing/2014/main" id="{EEDE472F-F82A-4325-949F-BD5E1CAC392D}"/>
              </a:ext>
            </a:extLst>
          </p:cNvPr>
          <p:cNvSpPr txBox="1"/>
          <p:nvPr/>
        </p:nvSpPr>
        <p:spPr>
          <a:xfrm>
            <a:off x="9574364" y="3783801"/>
            <a:ext cx="644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NADH</a:t>
            </a:r>
          </a:p>
        </p:txBody>
      </p:sp>
      <p:sp>
        <p:nvSpPr>
          <p:cNvPr id="78" name="Seta: Dobrada 77">
            <a:extLst>
              <a:ext uri="{FF2B5EF4-FFF2-40B4-BE49-F238E27FC236}">
                <a16:creationId xmlns:a16="http://schemas.microsoft.com/office/drawing/2014/main" id="{A68CF8E1-7E52-47FC-AD0F-4749A5477C36}"/>
              </a:ext>
            </a:extLst>
          </p:cNvPr>
          <p:cNvSpPr/>
          <p:nvPr/>
        </p:nvSpPr>
        <p:spPr>
          <a:xfrm rot="16200000" flipH="1" flipV="1">
            <a:off x="10684886" y="3874201"/>
            <a:ext cx="261610" cy="671811"/>
          </a:xfrm>
          <a:prstGeom prst="bentArrow">
            <a:avLst>
              <a:gd name="adj1" fmla="val 5691"/>
              <a:gd name="adj2" fmla="val 10827"/>
              <a:gd name="adj3" fmla="val 50000"/>
              <a:gd name="adj4" fmla="val 83920"/>
            </a:avLst>
          </a:prstGeom>
          <a:solidFill>
            <a:srgbClr val="FF0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CaixaDeTexto 78">
            <a:extLst>
              <a:ext uri="{FF2B5EF4-FFF2-40B4-BE49-F238E27FC236}">
                <a16:creationId xmlns:a16="http://schemas.microsoft.com/office/drawing/2014/main" id="{9387AD0A-6F84-480D-AE8D-F20E31D1D2A1}"/>
              </a:ext>
            </a:extLst>
          </p:cNvPr>
          <p:cNvSpPr txBox="1"/>
          <p:nvPr/>
        </p:nvSpPr>
        <p:spPr>
          <a:xfrm>
            <a:off x="7352074" y="935125"/>
            <a:ext cx="8431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ADP</a:t>
            </a:r>
          </a:p>
        </p:txBody>
      </p:sp>
      <p:sp>
        <p:nvSpPr>
          <p:cNvPr id="80" name="CaixaDeTexto 79">
            <a:extLst>
              <a:ext uri="{FF2B5EF4-FFF2-40B4-BE49-F238E27FC236}">
                <a16:creationId xmlns:a16="http://schemas.microsoft.com/office/drawing/2014/main" id="{AC3CE456-038E-4DD0-9C80-AFEE24DA4723}"/>
              </a:ext>
            </a:extLst>
          </p:cNvPr>
          <p:cNvSpPr txBox="1"/>
          <p:nvPr/>
        </p:nvSpPr>
        <p:spPr>
          <a:xfrm>
            <a:off x="9381922" y="4309990"/>
            <a:ext cx="8431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ADP</a:t>
            </a:r>
          </a:p>
        </p:txBody>
      </p:sp>
      <p:sp>
        <p:nvSpPr>
          <p:cNvPr id="81" name="CaixaDeTexto 80">
            <a:extLst>
              <a:ext uri="{FF2B5EF4-FFF2-40B4-BE49-F238E27FC236}">
                <a16:creationId xmlns:a16="http://schemas.microsoft.com/office/drawing/2014/main" id="{DCC77D98-BA66-40F6-BFD2-FC9929186928}"/>
              </a:ext>
            </a:extLst>
          </p:cNvPr>
          <p:cNvSpPr txBox="1"/>
          <p:nvPr/>
        </p:nvSpPr>
        <p:spPr>
          <a:xfrm>
            <a:off x="1646560" y="4403423"/>
            <a:ext cx="8431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ADP</a:t>
            </a:r>
          </a:p>
        </p:txBody>
      </p:sp>
      <p:sp>
        <p:nvSpPr>
          <p:cNvPr id="82" name="Seta: Dobrada 81">
            <a:extLst>
              <a:ext uri="{FF2B5EF4-FFF2-40B4-BE49-F238E27FC236}">
                <a16:creationId xmlns:a16="http://schemas.microsoft.com/office/drawing/2014/main" id="{CBD4A5C7-0220-455C-AA62-5D1C3FD6F79F}"/>
              </a:ext>
            </a:extLst>
          </p:cNvPr>
          <p:cNvSpPr/>
          <p:nvPr/>
        </p:nvSpPr>
        <p:spPr>
          <a:xfrm rot="16200000" flipH="1" flipV="1">
            <a:off x="10270014" y="1652775"/>
            <a:ext cx="261610" cy="671811"/>
          </a:xfrm>
          <a:prstGeom prst="bentArrow">
            <a:avLst>
              <a:gd name="adj1" fmla="val 5691"/>
              <a:gd name="adj2" fmla="val 10827"/>
              <a:gd name="adj3" fmla="val 50000"/>
              <a:gd name="adj4" fmla="val 83920"/>
            </a:avLst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Seta: Dobrada 82">
            <a:extLst>
              <a:ext uri="{FF2B5EF4-FFF2-40B4-BE49-F238E27FC236}">
                <a16:creationId xmlns:a16="http://schemas.microsoft.com/office/drawing/2014/main" id="{32AE2942-6A72-4F05-9366-46CE1DEF30EA}"/>
              </a:ext>
            </a:extLst>
          </p:cNvPr>
          <p:cNvSpPr/>
          <p:nvPr/>
        </p:nvSpPr>
        <p:spPr>
          <a:xfrm rot="16200000" flipV="1">
            <a:off x="10140745" y="1275855"/>
            <a:ext cx="261579" cy="930380"/>
          </a:xfrm>
          <a:prstGeom prst="bentArrow">
            <a:avLst>
              <a:gd name="adj1" fmla="val 5691"/>
              <a:gd name="adj2" fmla="val 10827"/>
              <a:gd name="adj3" fmla="val 50000"/>
              <a:gd name="adj4" fmla="val 83920"/>
            </a:avLst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7" name="Imagem 66">
            <a:extLst>
              <a:ext uri="{FF2B5EF4-FFF2-40B4-BE49-F238E27FC236}">
                <a16:creationId xmlns:a16="http://schemas.microsoft.com/office/drawing/2014/main" id="{9EF737E5-AE21-47F0-903D-DA538C31ED8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902" y="4476583"/>
            <a:ext cx="1281389" cy="1610889"/>
          </a:xfrm>
          <a:prstGeom prst="rect">
            <a:avLst/>
          </a:prstGeom>
        </p:spPr>
      </p:pic>
      <p:cxnSp>
        <p:nvCxnSpPr>
          <p:cNvPr id="72" name="Conector de Seta Reta 71">
            <a:extLst>
              <a:ext uri="{FF2B5EF4-FFF2-40B4-BE49-F238E27FC236}">
                <a16:creationId xmlns:a16="http://schemas.microsoft.com/office/drawing/2014/main" id="{DDFD5D03-25FA-4FD0-89EA-E6A14E5ABD6D}"/>
              </a:ext>
            </a:extLst>
          </p:cNvPr>
          <p:cNvCxnSpPr>
            <a:cxnSpLocks/>
          </p:cNvCxnSpPr>
          <p:nvPr/>
        </p:nvCxnSpPr>
        <p:spPr>
          <a:xfrm flipH="1">
            <a:off x="9749640" y="1857875"/>
            <a:ext cx="6841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5CC3775B-7490-45C5-B17D-ACE655ED8607}"/>
              </a:ext>
            </a:extLst>
          </p:cNvPr>
          <p:cNvSpPr txBox="1"/>
          <p:nvPr/>
        </p:nvSpPr>
        <p:spPr>
          <a:xfrm>
            <a:off x="9314151" y="5310953"/>
            <a:ext cx="978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Mg</a:t>
            </a:r>
            <a:r>
              <a:rPr kumimoji="0" lang="pt-BR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2+</a:t>
            </a:r>
          </a:p>
        </p:txBody>
      </p:sp>
      <p:sp>
        <p:nvSpPr>
          <p:cNvPr id="84" name="CaixaDeTexto 83">
            <a:extLst>
              <a:ext uri="{FF2B5EF4-FFF2-40B4-BE49-F238E27FC236}">
                <a16:creationId xmlns:a16="http://schemas.microsoft.com/office/drawing/2014/main" id="{189D4095-05DB-492B-9E80-EFE595CE0586}"/>
              </a:ext>
            </a:extLst>
          </p:cNvPr>
          <p:cNvSpPr txBox="1"/>
          <p:nvPr/>
        </p:nvSpPr>
        <p:spPr>
          <a:xfrm>
            <a:off x="6803498" y="1863100"/>
            <a:ext cx="978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Mg</a:t>
            </a:r>
            <a:r>
              <a:rPr kumimoji="0" lang="pt-BR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2+</a:t>
            </a:r>
          </a:p>
        </p:txBody>
      </p:sp>
      <p:sp>
        <p:nvSpPr>
          <p:cNvPr id="85" name="CaixaDeTexto 84">
            <a:extLst>
              <a:ext uri="{FF2B5EF4-FFF2-40B4-BE49-F238E27FC236}">
                <a16:creationId xmlns:a16="http://schemas.microsoft.com/office/drawing/2014/main" id="{642BDCA7-3DD1-4525-8C13-9C2C9727D32F}"/>
              </a:ext>
            </a:extLst>
          </p:cNvPr>
          <p:cNvSpPr txBox="1"/>
          <p:nvPr/>
        </p:nvSpPr>
        <p:spPr>
          <a:xfrm>
            <a:off x="1318932" y="5399046"/>
            <a:ext cx="978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K, Mg</a:t>
            </a:r>
            <a:r>
              <a:rPr kumimoji="0" lang="pt-BR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2+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9603713-A385-1112-D898-BEEDF717C8DF}"/>
              </a:ext>
            </a:extLst>
          </p:cNvPr>
          <p:cNvSpPr txBox="1"/>
          <p:nvPr/>
        </p:nvSpPr>
        <p:spPr>
          <a:xfrm>
            <a:off x="6629242" y="5380866"/>
            <a:ext cx="978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Mg</a:t>
            </a:r>
            <a:r>
              <a:rPr kumimoji="0" lang="pt-BR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2+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ECC2795-087F-23D2-EB60-4C88F64E517D}"/>
              </a:ext>
            </a:extLst>
          </p:cNvPr>
          <p:cNvSpPr txBox="1"/>
          <p:nvPr/>
        </p:nvSpPr>
        <p:spPr>
          <a:xfrm>
            <a:off x="4085869" y="1876324"/>
            <a:ext cx="978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Mg</a:t>
            </a:r>
            <a:r>
              <a:rPr kumimoji="0" lang="pt-BR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2+</a:t>
            </a:r>
          </a:p>
        </p:txBody>
      </p:sp>
    </p:spTree>
    <p:extLst>
      <p:ext uri="{BB962C8B-B14F-4D97-AF65-F5344CB8AC3E}">
        <p14:creationId xmlns:p14="http://schemas.microsoft.com/office/powerpoint/2010/main" val="3466263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D65ADEB-6222-42FE-AFB0-0C38389931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613" y="1330306"/>
            <a:ext cx="1263727" cy="969692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89F78033-C277-4D4E-92DF-CA951347EF1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-24132" r="-8347"/>
          <a:stretch>
            <a:fillRect/>
          </a:stretch>
        </p:blipFill>
        <p:spPr>
          <a:xfrm>
            <a:off x="2473766" y="918478"/>
            <a:ext cx="1799737" cy="1429762"/>
          </a:xfrm>
          <a:custGeom>
            <a:avLst/>
            <a:gdLst>
              <a:gd name="connsiteX0" fmla="*/ 0 w 1799737"/>
              <a:gd name="connsiteY0" fmla="*/ 277951 h 1429762"/>
              <a:gd name="connsiteX1" fmla="*/ 487798 w 1799737"/>
              <a:gd name="connsiteY1" fmla="*/ 277951 h 1429762"/>
              <a:gd name="connsiteX2" fmla="*/ 487798 w 1799737"/>
              <a:gd name="connsiteY2" fmla="*/ 532665 h 1429762"/>
              <a:gd name="connsiteX3" fmla="*/ 1661083 w 1799737"/>
              <a:gd name="connsiteY3" fmla="*/ 532665 h 1429762"/>
              <a:gd name="connsiteX4" fmla="*/ 1661083 w 1799737"/>
              <a:gd name="connsiteY4" fmla="*/ 1429762 h 1429762"/>
              <a:gd name="connsiteX5" fmla="*/ 0 w 1799737"/>
              <a:gd name="connsiteY5" fmla="*/ 1429762 h 1429762"/>
              <a:gd name="connsiteX6" fmla="*/ 487798 w 1799737"/>
              <a:gd name="connsiteY6" fmla="*/ 0 h 1429762"/>
              <a:gd name="connsiteX7" fmla="*/ 1799737 w 1799737"/>
              <a:gd name="connsiteY7" fmla="*/ 0 h 1429762"/>
              <a:gd name="connsiteX8" fmla="*/ 1799737 w 1799737"/>
              <a:gd name="connsiteY8" fmla="*/ 532665 h 1429762"/>
              <a:gd name="connsiteX9" fmla="*/ 1661083 w 1799737"/>
              <a:gd name="connsiteY9" fmla="*/ 532665 h 1429762"/>
              <a:gd name="connsiteX10" fmla="*/ 1661083 w 1799737"/>
              <a:gd name="connsiteY10" fmla="*/ 277951 h 1429762"/>
              <a:gd name="connsiteX11" fmla="*/ 487798 w 1799737"/>
              <a:gd name="connsiteY11" fmla="*/ 277951 h 142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99737" h="1429762">
                <a:moveTo>
                  <a:pt x="0" y="277951"/>
                </a:moveTo>
                <a:lnTo>
                  <a:pt x="487798" y="277951"/>
                </a:lnTo>
                <a:lnTo>
                  <a:pt x="487798" y="532665"/>
                </a:lnTo>
                <a:lnTo>
                  <a:pt x="1661083" y="532665"/>
                </a:lnTo>
                <a:lnTo>
                  <a:pt x="1661083" y="1429762"/>
                </a:lnTo>
                <a:lnTo>
                  <a:pt x="0" y="1429762"/>
                </a:lnTo>
                <a:close/>
                <a:moveTo>
                  <a:pt x="487798" y="0"/>
                </a:moveTo>
                <a:lnTo>
                  <a:pt x="1799737" y="0"/>
                </a:lnTo>
                <a:lnTo>
                  <a:pt x="1799737" y="532665"/>
                </a:lnTo>
                <a:lnTo>
                  <a:pt x="1661083" y="532665"/>
                </a:lnTo>
                <a:lnTo>
                  <a:pt x="1661083" y="277951"/>
                </a:lnTo>
                <a:lnTo>
                  <a:pt x="487798" y="277951"/>
                </a:lnTo>
                <a:close/>
              </a:path>
            </a:pathLst>
          </a:cu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B656C2-E95B-40D9-BBB2-2505E289E0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7166" y="1374923"/>
            <a:ext cx="1872078" cy="967877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848F7337-BEEF-49C8-B8FE-70B14F6351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26949" y="1450768"/>
            <a:ext cx="1863432" cy="828192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53D36B0-AE79-4E17-A2E9-DAEA67E8A5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17796" y="2149081"/>
            <a:ext cx="1166469" cy="119853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0D1A57E7-B4D3-4DBD-8680-B17E4EB5164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20419" y="398469"/>
            <a:ext cx="1166469" cy="1202669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EA9A59D2-620B-4AA7-8202-5C0B9CA342A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90731" y="4686609"/>
            <a:ext cx="1464664" cy="1440494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307EF364-AC9C-4263-AD77-A962AB23316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49083" y="4676230"/>
            <a:ext cx="1540646" cy="1262402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F9C25F63-9FE9-44CE-9C06-27F26CDFCF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86630" y="4690608"/>
            <a:ext cx="1508124" cy="1169457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60A12764-BDF9-43B3-B02D-C37C9F3D43E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1288" y="4706594"/>
            <a:ext cx="812972" cy="1179079"/>
          </a:xfrm>
          <a:prstGeom prst="rect">
            <a:avLst/>
          </a:prstGeom>
        </p:spPr>
      </p:pic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FC835123-A400-425A-A114-61FF3257A675}"/>
              </a:ext>
            </a:extLst>
          </p:cNvPr>
          <p:cNvCxnSpPr>
            <a:cxnSpLocks/>
          </p:cNvCxnSpPr>
          <p:nvPr/>
        </p:nvCxnSpPr>
        <p:spPr>
          <a:xfrm>
            <a:off x="1608771" y="1815152"/>
            <a:ext cx="845471" cy="33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id="{50659B02-B8A0-4313-8937-2C0D3115C424}"/>
              </a:ext>
            </a:extLst>
          </p:cNvPr>
          <p:cNvCxnSpPr>
            <a:cxnSpLocks/>
          </p:cNvCxnSpPr>
          <p:nvPr/>
        </p:nvCxnSpPr>
        <p:spPr>
          <a:xfrm>
            <a:off x="4093905" y="1865240"/>
            <a:ext cx="94933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id="{09B1A681-C9C6-4BD7-B0C9-F8F89056F4C8}"/>
              </a:ext>
            </a:extLst>
          </p:cNvPr>
          <p:cNvCxnSpPr>
            <a:cxnSpLocks/>
          </p:cNvCxnSpPr>
          <p:nvPr/>
        </p:nvCxnSpPr>
        <p:spPr>
          <a:xfrm>
            <a:off x="6839759" y="1815152"/>
            <a:ext cx="87122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750BF518-52EB-4165-823E-A6C3F1F01922}"/>
              </a:ext>
            </a:extLst>
          </p:cNvPr>
          <p:cNvCxnSpPr>
            <a:cxnSpLocks/>
          </p:cNvCxnSpPr>
          <p:nvPr/>
        </p:nvCxnSpPr>
        <p:spPr>
          <a:xfrm flipH="1">
            <a:off x="8972383" y="5260940"/>
            <a:ext cx="149170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80671AC8-D343-499D-8A1F-3BEBA3936ADC}"/>
              </a:ext>
            </a:extLst>
          </p:cNvPr>
          <p:cNvCxnSpPr>
            <a:cxnSpLocks/>
          </p:cNvCxnSpPr>
          <p:nvPr/>
        </p:nvCxnSpPr>
        <p:spPr>
          <a:xfrm flipH="1">
            <a:off x="6544321" y="5325266"/>
            <a:ext cx="1088077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F56B2EB1-533F-4E91-8276-A7C24FA6967F}"/>
              </a:ext>
            </a:extLst>
          </p:cNvPr>
          <p:cNvCxnSpPr>
            <a:cxnSpLocks/>
          </p:cNvCxnSpPr>
          <p:nvPr/>
        </p:nvCxnSpPr>
        <p:spPr>
          <a:xfrm flipH="1">
            <a:off x="4124417" y="5339869"/>
            <a:ext cx="684139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>
            <a:extLst>
              <a:ext uri="{FF2B5EF4-FFF2-40B4-BE49-F238E27FC236}">
                <a16:creationId xmlns:a16="http://schemas.microsoft.com/office/drawing/2014/main" id="{516F23F5-A496-488C-A11C-52022A0D3977}"/>
              </a:ext>
            </a:extLst>
          </p:cNvPr>
          <p:cNvCxnSpPr>
            <a:cxnSpLocks/>
          </p:cNvCxnSpPr>
          <p:nvPr/>
        </p:nvCxnSpPr>
        <p:spPr>
          <a:xfrm flipH="1">
            <a:off x="1408511" y="5356897"/>
            <a:ext cx="6841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>
            <a:extLst>
              <a:ext uri="{FF2B5EF4-FFF2-40B4-BE49-F238E27FC236}">
                <a16:creationId xmlns:a16="http://schemas.microsoft.com/office/drawing/2014/main" id="{6F77613B-6369-4EDF-995F-DD6A9A1BEB9D}"/>
              </a:ext>
            </a:extLst>
          </p:cNvPr>
          <p:cNvCxnSpPr>
            <a:cxnSpLocks/>
          </p:cNvCxnSpPr>
          <p:nvPr/>
        </p:nvCxnSpPr>
        <p:spPr>
          <a:xfrm>
            <a:off x="11122043" y="3276309"/>
            <a:ext cx="1" cy="116599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>
            <a:extLst>
              <a:ext uri="{FF2B5EF4-FFF2-40B4-BE49-F238E27FC236}">
                <a16:creationId xmlns:a16="http://schemas.microsoft.com/office/drawing/2014/main" id="{63FAF76C-DC2E-46DC-A384-47B7987552B5}"/>
              </a:ext>
            </a:extLst>
          </p:cNvPr>
          <p:cNvCxnSpPr>
            <a:cxnSpLocks/>
          </p:cNvCxnSpPr>
          <p:nvPr/>
        </p:nvCxnSpPr>
        <p:spPr>
          <a:xfrm>
            <a:off x="11329099" y="1633359"/>
            <a:ext cx="0" cy="4383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30E84164-8BCE-4B81-8A3F-74DEEB9C099F}"/>
              </a:ext>
            </a:extLst>
          </p:cNvPr>
          <p:cNvSpPr txBox="1"/>
          <p:nvPr/>
        </p:nvSpPr>
        <p:spPr>
          <a:xfrm>
            <a:off x="261310" y="2318186"/>
            <a:ext cx="1166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___________ 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A15CA74A-4776-49EA-A0DB-B066561040A4}"/>
              </a:ext>
            </a:extLst>
          </p:cNvPr>
          <p:cNvSpPr txBox="1"/>
          <p:nvPr/>
        </p:nvSpPr>
        <p:spPr>
          <a:xfrm>
            <a:off x="2663820" y="2342800"/>
            <a:ext cx="1344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___________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C969DD3D-12F2-4358-83B6-7CD856A4B8BE}"/>
              </a:ext>
            </a:extLst>
          </p:cNvPr>
          <p:cNvSpPr txBox="1"/>
          <p:nvPr/>
        </p:nvSpPr>
        <p:spPr>
          <a:xfrm>
            <a:off x="5433589" y="2342800"/>
            <a:ext cx="1344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___________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A1D4ACD4-0DCE-4371-BF45-5D08092F49FD}"/>
              </a:ext>
            </a:extLst>
          </p:cNvPr>
          <p:cNvSpPr txBox="1"/>
          <p:nvPr/>
        </p:nvSpPr>
        <p:spPr>
          <a:xfrm>
            <a:off x="7848027" y="2342800"/>
            <a:ext cx="1687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___________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95F82F69-6F06-42A2-8CC7-BB5DC0526330}"/>
              </a:ext>
            </a:extLst>
          </p:cNvPr>
          <p:cNvSpPr txBox="1"/>
          <p:nvPr/>
        </p:nvSpPr>
        <p:spPr>
          <a:xfrm>
            <a:off x="10744729" y="150818"/>
            <a:ext cx="1166469" cy="274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___________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100A92A7-AAF0-44DC-B8D5-55AB138FE246}"/>
              </a:ext>
            </a:extLst>
          </p:cNvPr>
          <p:cNvSpPr txBox="1"/>
          <p:nvPr/>
        </p:nvSpPr>
        <p:spPr>
          <a:xfrm>
            <a:off x="9599429" y="2628284"/>
            <a:ext cx="1109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___________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4CE3EC17-EF08-455E-9C3A-7D83955615D6}"/>
              </a:ext>
            </a:extLst>
          </p:cNvPr>
          <p:cNvSpPr txBox="1"/>
          <p:nvPr/>
        </p:nvSpPr>
        <p:spPr>
          <a:xfrm>
            <a:off x="10184284" y="6182532"/>
            <a:ext cx="2218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___________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9E1EF846-FDE4-4AD8-AAAC-7C9C0DD26521}"/>
              </a:ext>
            </a:extLst>
          </p:cNvPr>
          <p:cNvSpPr txBox="1"/>
          <p:nvPr/>
        </p:nvSpPr>
        <p:spPr>
          <a:xfrm>
            <a:off x="7275372" y="6164090"/>
            <a:ext cx="2218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___________</a:t>
            </a: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5E0B6EB9-7B7D-4501-B00A-B61D77EB5584}"/>
              </a:ext>
            </a:extLst>
          </p:cNvPr>
          <p:cNvSpPr txBox="1"/>
          <p:nvPr/>
        </p:nvSpPr>
        <p:spPr>
          <a:xfrm>
            <a:off x="4578683" y="6117539"/>
            <a:ext cx="2218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___________</a:t>
            </a: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85EDA3A2-0CBE-4828-BAF2-36669BD0B59A}"/>
              </a:ext>
            </a:extLst>
          </p:cNvPr>
          <p:cNvSpPr txBox="1"/>
          <p:nvPr/>
        </p:nvSpPr>
        <p:spPr>
          <a:xfrm>
            <a:off x="2121019" y="6134031"/>
            <a:ext cx="2218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___________</a:t>
            </a: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E8F32BD1-4589-409E-B4B2-ED4D0281E0E9}"/>
              </a:ext>
            </a:extLst>
          </p:cNvPr>
          <p:cNvSpPr txBox="1"/>
          <p:nvPr/>
        </p:nvSpPr>
        <p:spPr>
          <a:xfrm>
            <a:off x="-410382" y="6142237"/>
            <a:ext cx="2218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___________</a:t>
            </a:r>
          </a:p>
        </p:txBody>
      </p:sp>
      <p:cxnSp>
        <p:nvCxnSpPr>
          <p:cNvPr id="35" name="Conector de Seta Reta 34">
            <a:extLst>
              <a:ext uri="{FF2B5EF4-FFF2-40B4-BE49-F238E27FC236}">
                <a16:creationId xmlns:a16="http://schemas.microsoft.com/office/drawing/2014/main" id="{A3C83880-7D51-46DF-BCE4-5209E522D711}"/>
              </a:ext>
            </a:extLst>
          </p:cNvPr>
          <p:cNvCxnSpPr>
            <a:cxnSpLocks/>
          </p:cNvCxnSpPr>
          <p:nvPr/>
        </p:nvCxnSpPr>
        <p:spPr>
          <a:xfrm flipV="1">
            <a:off x="11413258" y="1630028"/>
            <a:ext cx="0" cy="4521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EA467B96-2CAA-4FBB-A403-1A7EB34D60E5}"/>
              </a:ext>
            </a:extLst>
          </p:cNvPr>
          <p:cNvSpPr txBox="1"/>
          <p:nvPr/>
        </p:nvSpPr>
        <p:spPr>
          <a:xfrm>
            <a:off x="11044946" y="3562299"/>
            <a:ext cx="12226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Gliceraldeído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3-fosfato desidrogenase</a:t>
            </a:r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1D0E61B6-91D4-4ADE-BFA2-D8AF08B4297D}"/>
              </a:ext>
            </a:extLst>
          </p:cNvPr>
          <p:cNvSpPr txBox="1"/>
          <p:nvPr/>
        </p:nvSpPr>
        <p:spPr>
          <a:xfrm>
            <a:off x="1176252" y="5599728"/>
            <a:ext cx="12637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_____________</a:t>
            </a: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6DCBB5E4-5558-4254-887B-5D82FF185FC9}"/>
              </a:ext>
            </a:extLst>
          </p:cNvPr>
          <p:cNvSpPr txBox="1"/>
          <p:nvPr/>
        </p:nvSpPr>
        <p:spPr>
          <a:xfrm>
            <a:off x="3892176" y="5420174"/>
            <a:ext cx="11920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_________</a:t>
            </a: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D6573CE2-EB56-4046-BB91-CCDFFC3100A7}"/>
              </a:ext>
            </a:extLst>
          </p:cNvPr>
          <p:cNvSpPr txBox="1"/>
          <p:nvPr/>
        </p:nvSpPr>
        <p:spPr>
          <a:xfrm>
            <a:off x="6324802" y="5410865"/>
            <a:ext cx="15406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_________________</a:t>
            </a:r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86B6C2E5-86D3-43F4-B3FB-3171AB6C347A}"/>
              </a:ext>
            </a:extLst>
          </p:cNvPr>
          <p:cNvSpPr txBox="1"/>
          <p:nvPr/>
        </p:nvSpPr>
        <p:spPr>
          <a:xfrm>
            <a:off x="9697788" y="1895533"/>
            <a:ext cx="912601" cy="261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_________</a:t>
            </a:r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93F0FDE3-7494-4575-8B4D-0690E380E0BF}"/>
              </a:ext>
            </a:extLst>
          </p:cNvPr>
          <p:cNvSpPr txBox="1"/>
          <p:nvPr/>
        </p:nvSpPr>
        <p:spPr>
          <a:xfrm>
            <a:off x="11327964" y="1573359"/>
            <a:ext cx="9126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Triose- fosfato </a:t>
            </a:r>
            <a:r>
              <a:rPr kumimoji="0" lang="pt-BR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isomerase</a:t>
            </a: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22D3E5A1-8C85-433D-BD00-2ADEB2EDD54F}"/>
              </a:ext>
            </a:extLst>
          </p:cNvPr>
          <p:cNvSpPr txBox="1"/>
          <p:nvPr/>
        </p:nvSpPr>
        <p:spPr>
          <a:xfrm>
            <a:off x="1495116" y="2038399"/>
            <a:ext cx="978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___________</a:t>
            </a: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84B2D785-F591-4F6B-BFC7-F028F749E580}"/>
              </a:ext>
            </a:extLst>
          </p:cNvPr>
          <p:cNvSpPr txBox="1"/>
          <p:nvPr/>
        </p:nvSpPr>
        <p:spPr>
          <a:xfrm>
            <a:off x="3840567" y="2177992"/>
            <a:ext cx="15015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____________</a:t>
            </a:r>
          </a:p>
        </p:txBody>
      </p: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E4C56696-A552-4F5E-A223-4AF4E99DFA15}"/>
              </a:ext>
            </a:extLst>
          </p:cNvPr>
          <p:cNvSpPr txBox="1"/>
          <p:nvPr/>
        </p:nvSpPr>
        <p:spPr>
          <a:xfrm>
            <a:off x="1389513" y="918602"/>
            <a:ext cx="493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</a:t>
            </a:r>
          </a:p>
        </p:txBody>
      </p: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BC7369C1-D355-4D90-BE60-A4BE4A9265CE}"/>
              </a:ext>
            </a:extLst>
          </p:cNvPr>
          <p:cNvSpPr txBox="1"/>
          <p:nvPr/>
        </p:nvSpPr>
        <p:spPr>
          <a:xfrm>
            <a:off x="1929151" y="933176"/>
            <a:ext cx="8431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</a:t>
            </a:r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295FDBD1-BECD-432D-BC21-4D33A9E52ED1}"/>
              </a:ext>
            </a:extLst>
          </p:cNvPr>
          <p:cNvSpPr/>
          <p:nvPr/>
        </p:nvSpPr>
        <p:spPr>
          <a:xfrm rot="5400000">
            <a:off x="1371290" y="890263"/>
            <a:ext cx="1202668" cy="647111"/>
          </a:xfrm>
          <a:prstGeom prst="arc">
            <a:avLst>
              <a:gd name="adj1" fmla="val 16200000"/>
              <a:gd name="adj2" fmla="val 5615383"/>
            </a:avLst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Arco 60">
            <a:extLst>
              <a:ext uri="{FF2B5EF4-FFF2-40B4-BE49-F238E27FC236}">
                <a16:creationId xmlns:a16="http://schemas.microsoft.com/office/drawing/2014/main" id="{0BAE89E4-9C75-41A5-A584-8B74395928AE}"/>
              </a:ext>
            </a:extLst>
          </p:cNvPr>
          <p:cNvSpPr/>
          <p:nvPr/>
        </p:nvSpPr>
        <p:spPr>
          <a:xfrm rot="5400000">
            <a:off x="6795417" y="878889"/>
            <a:ext cx="1202668" cy="647111"/>
          </a:xfrm>
          <a:prstGeom prst="arc">
            <a:avLst>
              <a:gd name="adj1" fmla="val 16200000"/>
              <a:gd name="adj2" fmla="val 5615383"/>
            </a:avLst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Arco 61">
            <a:extLst>
              <a:ext uri="{FF2B5EF4-FFF2-40B4-BE49-F238E27FC236}">
                <a16:creationId xmlns:a16="http://schemas.microsoft.com/office/drawing/2014/main" id="{244BCA8E-658E-4B01-BA37-1B06442192F8}"/>
              </a:ext>
            </a:extLst>
          </p:cNvPr>
          <p:cNvSpPr/>
          <p:nvPr/>
        </p:nvSpPr>
        <p:spPr>
          <a:xfrm rot="5400000" flipV="1">
            <a:off x="1028227" y="4365845"/>
            <a:ext cx="1365031" cy="641528"/>
          </a:xfrm>
          <a:prstGeom prst="arc">
            <a:avLst>
              <a:gd name="adj1" fmla="val 16200000"/>
              <a:gd name="adj2" fmla="val 5615383"/>
            </a:avLst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CaixaDeTexto 63">
            <a:extLst>
              <a:ext uri="{FF2B5EF4-FFF2-40B4-BE49-F238E27FC236}">
                <a16:creationId xmlns:a16="http://schemas.microsoft.com/office/drawing/2014/main" id="{681DB5A1-26C2-4B85-AD45-7DE70215FC63}"/>
              </a:ext>
            </a:extLst>
          </p:cNvPr>
          <p:cNvSpPr txBox="1"/>
          <p:nvPr/>
        </p:nvSpPr>
        <p:spPr>
          <a:xfrm>
            <a:off x="1137596" y="4414620"/>
            <a:ext cx="493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</a:t>
            </a:r>
          </a:p>
        </p:txBody>
      </p: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2AB3D51F-25F5-4EF5-A3DA-370D38A2367F}"/>
              </a:ext>
            </a:extLst>
          </p:cNvPr>
          <p:cNvSpPr txBox="1"/>
          <p:nvPr/>
        </p:nvSpPr>
        <p:spPr>
          <a:xfrm>
            <a:off x="1495766" y="1835039"/>
            <a:ext cx="978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</a:t>
            </a:r>
            <a:endParaRPr kumimoji="0" lang="pt-BR" sz="11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66" name="Arco 65">
            <a:extLst>
              <a:ext uri="{FF2B5EF4-FFF2-40B4-BE49-F238E27FC236}">
                <a16:creationId xmlns:a16="http://schemas.microsoft.com/office/drawing/2014/main" id="{78FD623B-6D14-4D3F-9448-676F997668FC}"/>
              </a:ext>
            </a:extLst>
          </p:cNvPr>
          <p:cNvSpPr/>
          <p:nvPr/>
        </p:nvSpPr>
        <p:spPr>
          <a:xfrm rot="5400000" flipV="1">
            <a:off x="8832947" y="4248316"/>
            <a:ext cx="1365031" cy="641528"/>
          </a:xfrm>
          <a:prstGeom prst="arc">
            <a:avLst>
              <a:gd name="adj1" fmla="val 16200000"/>
              <a:gd name="adj2" fmla="val 5615383"/>
            </a:avLst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Arco 69">
            <a:extLst>
              <a:ext uri="{FF2B5EF4-FFF2-40B4-BE49-F238E27FC236}">
                <a16:creationId xmlns:a16="http://schemas.microsoft.com/office/drawing/2014/main" id="{B6A79B93-5BA1-492F-9F69-910351AB0108}"/>
              </a:ext>
            </a:extLst>
          </p:cNvPr>
          <p:cNvSpPr/>
          <p:nvPr/>
        </p:nvSpPr>
        <p:spPr>
          <a:xfrm rot="5400000" flipV="1">
            <a:off x="4178508" y="4627582"/>
            <a:ext cx="722898" cy="677315"/>
          </a:xfrm>
          <a:custGeom>
            <a:avLst/>
            <a:gdLst>
              <a:gd name="connsiteX0" fmla="*/ 682515 w 1365031"/>
              <a:gd name="connsiteY0" fmla="*/ 0 h 641528"/>
              <a:gd name="connsiteX1" fmla="*/ 1125976 w 1365031"/>
              <a:gd name="connsiteY1" fmla="*/ 76934 h 641528"/>
              <a:gd name="connsiteX2" fmla="*/ 1088772 w 1365031"/>
              <a:gd name="connsiteY2" fmla="*/ 578514 h 641528"/>
              <a:gd name="connsiteX3" fmla="*/ 662401 w 1365031"/>
              <a:gd name="connsiteY3" fmla="*/ 641388 h 641528"/>
              <a:gd name="connsiteX4" fmla="*/ 682516 w 1365031"/>
              <a:gd name="connsiteY4" fmla="*/ 320764 h 641528"/>
              <a:gd name="connsiteX5" fmla="*/ 682515 w 1365031"/>
              <a:gd name="connsiteY5" fmla="*/ 0 h 641528"/>
              <a:gd name="connsiteX0" fmla="*/ 682515 w 1365031"/>
              <a:gd name="connsiteY0" fmla="*/ 0 h 641528"/>
              <a:gd name="connsiteX1" fmla="*/ 1125976 w 1365031"/>
              <a:gd name="connsiteY1" fmla="*/ 76934 h 641528"/>
              <a:gd name="connsiteX2" fmla="*/ 1088772 w 1365031"/>
              <a:gd name="connsiteY2" fmla="*/ 578514 h 641528"/>
              <a:gd name="connsiteX3" fmla="*/ 662401 w 1365031"/>
              <a:gd name="connsiteY3" fmla="*/ 641388 h 641528"/>
              <a:gd name="connsiteX0" fmla="*/ 20114 w 702633"/>
              <a:gd name="connsiteY0" fmla="*/ 3866 h 645393"/>
              <a:gd name="connsiteX1" fmla="*/ 463575 w 702633"/>
              <a:gd name="connsiteY1" fmla="*/ 80800 h 645393"/>
              <a:gd name="connsiteX2" fmla="*/ 426371 w 702633"/>
              <a:gd name="connsiteY2" fmla="*/ 582380 h 645393"/>
              <a:gd name="connsiteX3" fmla="*/ 0 w 702633"/>
              <a:gd name="connsiteY3" fmla="*/ 645254 h 645393"/>
              <a:gd name="connsiteX4" fmla="*/ 20115 w 702633"/>
              <a:gd name="connsiteY4" fmla="*/ 324630 h 645393"/>
              <a:gd name="connsiteX5" fmla="*/ 20114 w 702633"/>
              <a:gd name="connsiteY5" fmla="*/ 3866 h 645393"/>
              <a:gd name="connsiteX0" fmla="*/ 20114 w 702633"/>
              <a:gd name="connsiteY0" fmla="*/ 3866 h 645393"/>
              <a:gd name="connsiteX1" fmla="*/ 463575 w 702633"/>
              <a:gd name="connsiteY1" fmla="*/ 80800 h 645393"/>
              <a:gd name="connsiteX2" fmla="*/ 0 w 702633"/>
              <a:gd name="connsiteY2" fmla="*/ 645254 h 645393"/>
              <a:gd name="connsiteX0" fmla="*/ 20114 w 702633"/>
              <a:gd name="connsiteY0" fmla="*/ 3866 h 645393"/>
              <a:gd name="connsiteX1" fmla="*/ 463575 w 702633"/>
              <a:gd name="connsiteY1" fmla="*/ 80800 h 645393"/>
              <a:gd name="connsiteX2" fmla="*/ 426371 w 702633"/>
              <a:gd name="connsiteY2" fmla="*/ 582380 h 645393"/>
              <a:gd name="connsiteX3" fmla="*/ 0 w 702633"/>
              <a:gd name="connsiteY3" fmla="*/ 645254 h 645393"/>
              <a:gd name="connsiteX4" fmla="*/ 20114 w 702633"/>
              <a:gd name="connsiteY4" fmla="*/ 3866 h 645393"/>
              <a:gd name="connsiteX0" fmla="*/ 20114 w 702633"/>
              <a:gd name="connsiteY0" fmla="*/ 3866 h 645393"/>
              <a:gd name="connsiteX1" fmla="*/ 463575 w 702633"/>
              <a:gd name="connsiteY1" fmla="*/ 80800 h 645393"/>
              <a:gd name="connsiteX2" fmla="*/ 0 w 702633"/>
              <a:gd name="connsiteY2" fmla="*/ 645254 h 645393"/>
              <a:gd name="connsiteX0" fmla="*/ 20114 w 702633"/>
              <a:gd name="connsiteY0" fmla="*/ 3866 h 645393"/>
              <a:gd name="connsiteX1" fmla="*/ 463575 w 702633"/>
              <a:gd name="connsiteY1" fmla="*/ 80800 h 645393"/>
              <a:gd name="connsiteX2" fmla="*/ 426371 w 702633"/>
              <a:gd name="connsiteY2" fmla="*/ 582380 h 645393"/>
              <a:gd name="connsiteX3" fmla="*/ 0 w 702633"/>
              <a:gd name="connsiteY3" fmla="*/ 645254 h 645393"/>
              <a:gd name="connsiteX4" fmla="*/ 20114 w 702633"/>
              <a:gd name="connsiteY4" fmla="*/ 3866 h 645393"/>
              <a:gd name="connsiteX0" fmla="*/ 20114 w 702633"/>
              <a:gd name="connsiteY0" fmla="*/ 3866 h 645393"/>
              <a:gd name="connsiteX1" fmla="*/ 463575 w 702633"/>
              <a:gd name="connsiteY1" fmla="*/ 80800 h 645393"/>
              <a:gd name="connsiteX0" fmla="*/ 20114 w 702633"/>
              <a:gd name="connsiteY0" fmla="*/ 0 h 641527"/>
              <a:gd name="connsiteX1" fmla="*/ 463575 w 702633"/>
              <a:gd name="connsiteY1" fmla="*/ 76934 h 641527"/>
              <a:gd name="connsiteX2" fmla="*/ 426371 w 702633"/>
              <a:gd name="connsiteY2" fmla="*/ 578514 h 641527"/>
              <a:gd name="connsiteX3" fmla="*/ 0 w 702633"/>
              <a:gd name="connsiteY3" fmla="*/ 641388 h 641527"/>
              <a:gd name="connsiteX4" fmla="*/ 20114 w 702633"/>
              <a:gd name="connsiteY4" fmla="*/ 0 h 641527"/>
              <a:gd name="connsiteX0" fmla="*/ 20114 w 702633"/>
              <a:gd name="connsiteY0" fmla="*/ 0 h 641527"/>
              <a:gd name="connsiteX1" fmla="*/ 668292 w 702633"/>
              <a:gd name="connsiteY1" fmla="*/ 377185 h 641527"/>
              <a:gd name="connsiteX0" fmla="*/ 20114 w 668309"/>
              <a:gd name="connsiteY0" fmla="*/ 25805 h 677315"/>
              <a:gd name="connsiteX1" fmla="*/ 518166 w 668309"/>
              <a:gd name="connsiteY1" fmla="*/ 20853 h 677315"/>
              <a:gd name="connsiteX2" fmla="*/ 426371 w 668309"/>
              <a:gd name="connsiteY2" fmla="*/ 604319 h 677315"/>
              <a:gd name="connsiteX3" fmla="*/ 0 w 668309"/>
              <a:gd name="connsiteY3" fmla="*/ 667193 h 677315"/>
              <a:gd name="connsiteX4" fmla="*/ 20114 w 668309"/>
              <a:gd name="connsiteY4" fmla="*/ 25805 h 677315"/>
              <a:gd name="connsiteX0" fmla="*/ 20114 w 668309"/>
              <a:gd name="connsiteY0" fmla="*/ 25805 h 677315"/>
              <a:gd name="connsiteX1" fmla="*/ 668292 w 668309"/>
              <a:gd name="connsiteY1" fmla="*/ 402990 h 677315"/>
              <a:gd name="connsiteX0" fmla="*/ 20114 w 722898"/>
              <a:gd name="connsiteY0" fmla="*/ 25805 h 677315"/>
              <a:gd name="connsiteX1" fmla="*/ 518166 w 722898"/>
              <a:gd name="connsiteY1" fmla="*/ 20853 h 677315"/>
              <a:gd name="connsiteX2" fmla="*/ 426371 w 722898"/>
              <a:gd name="connsiteY2" fmla="*/ 604319 h 677315"/>
              <a:gd name="connsiteX3" fmla="*/ 0 w 722898"/>
              <a:gd name="connsiteY3" fmla="*/ 667193 h 677315"/>
              <a:gd name="connsiteX4" fmla="*/ 20114 w 722898"/>
              <a:gd name="connsiteY4" fmla="*/ 25805 h 677315"/>
              <a:gd name="connsiteX0" fmla="*/ 20114 w 722898"/>
              <a:gd name="connsiteY0" fmla="*/ 25805 h 677315"/>
              <a:gd name="connsiteX1" fmla="*/ 722883 w 722898"/>
              <a:gd name="connsiteY1" fmla="*/ 430286 h 677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898" h="677315" stroke="0" extrusionOk="0">
                <a:moveTo>
                  <a:pt x="20114" y="25805"/>
                </a:moveTo>
                <a:cubicBezTo>
                  <a:pt x="182715" y="25805"/>
                  <a:pt x="394565" y="-28799"/>
                  <a:pt x="518166" y="20853"/>
                </a:cubicBezTo>
                <a:cubicBezTo>
                  <a:pt x="851636" y="154812"/>
                  <a:pt x="512732" y="496596"/>
                  <a:pt x="426371" y="604319"/>
                </a:cubicBezTo>
                <a:cubicBezTo>
                  <a:pt x="340010" y="712042"/>
                  <a:pt x="153109" y="669315"/>
                  <a:pt x="0" y="667193"/>
                </a:cubicBezTo>
                <a:lnTo>
                  <a:pt x="20114" y="25805"/>
                </a:lnTo>
                <a:close/>
              </a:path>
              <a:path w="722898" h="677315" fill="none">
                <a:moveTo>
                  <a:pt x="20114" y="25805"/>
                </a:moveTo>
                <a:cubicBezTo>
                  <a:pt x="182715" y="25805"/>
                  <a:pt x="726235" y="323388"/>
                  <a:pt x="722883" y="430286"/>
                </a:cubicBezTo>
              </a:path>
            </a:pathLst>
          </a:cu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id="{5CE52E77-B0ED-4D36-BE12-A7BCB1560EBF}"/>
              </a:ext>
            </a:extLst>
          </p:cNvPr>
          <p:cNvSpPr txBox="1"/>
          <p:nvPr/>
        </p:nvSpPr>
        <p:spPr>
          <a:xfrm>
            <a:off x="3937722" y="4387727"/>
            <a:ext cx="493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</a:t>
            </a:r>
          </a:p>
        </p:txBody>
      </p:sp>
      <p:sp>
        <p:nvSpPr>
          <p:cNvPr id="73" name="CaixaDeTexto 72">
            <a:extLst>
              <a:ext uri="{FF2B5EF4-FFF2-40B4-BE49-F238E27FC236}">
                <a16:creationId xmlns:a16="http://schemas.microsoft.com/office/drawing/2014/main" id="{42E41D7C-40BD-4B7E-AA01-DC483866F625}"/>
              </a:ext>
            </a:extLst>
          </p:cNvPr>
          <p:cNvSpPr txBox="1"/>
          <p:nvPr/>
        </p:nvSpPr>
        <p:spPr>
          <a:xfrm>
            <a:off x="10201809" y="3951666"/>
            <a:ext cx="3744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dirty="0">
                <a:solidFill>
                  <a:prstClr val="black"/>
                </a:solidFill>
                <a:latin typeface="Bell MT" panose="02020503060305020303" pitchFamily="18" charset="0"/>
              </a:rPr>
              <a:t>__</a:t>
            </a:r>
            <a:endParaRPr kumimoji="0" lang="pt-B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75" name="Arco 74">
            <a:extLst>
              <a:ext uri="{FF2B5EF4-FFF2-40B4-BE49-F238E27FC236}">
                <a16:creationId xmlns:a16="http://schemas.microsoft.com/office/drawing/2014/main" id="{20CF9378-4239-424B-842E-0CA636B1F558}"/>
              </a:ext>
            </a:extLst>
          </p:cNvPr>
          <p:cNvSpPr/>
          <p:nvPr/>
        </p:nvSpPr>
        <p:spPr>
          <a:xfrm flipV="1">
            <a:off x="9112564" y="3394901"/>
            <a:ext cx="2009479" cy="514591"/>
          </a:xfrm>
          <a:prstGeom prst="arc">
            <a:avLst>
              <a:gd name="adj1" fmla="val 16200000"/>
              <a:gd name="adj2" fmla="val 5615383"/>
            </a:avLst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CaixaDeTexto 75">
            <a:extLst>
              <a:ext uri="{FF2B5EF4-FFF2-40B4-BE49-F238E27FC236}">
                <a16:creationId xmlns:a16="http://schemas.microsoft.com/office/drawing/2014/main" id="{8889FCE6-734D-4B83-8066-AC00C0F4714B}"/>
              </a:ext>
            </a:extLst>
          </p:cNvPr>
          <p:cNvSpPr txBox="1"/>
          <p:nvPr/>
        </p:nvSpPr>
        <p:spPr>
          <a:xfrm>
            <a:off x="9586823" y="3276309"/>
            <a:ext cx="6123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</a:t>
            </a:r>
            <a:endParaRPr kumimoji="0" lang="pt-BR" sz="11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77" name="CaixaDeTexto 76">
            <a:extLst>
              <a:ext uri="{FF2B5EF4-FFF2-40B4-BE49-F238E27FC236}">
                <a16:creationId xmlns:a16="http://schemas.microsoft.com/office/drawing/2014/main" id="{EEDE472F-F82A-4325-949F-BD5E1CAC392D}"/>
              </a:ext>
            </a:extLst>
          </p:cNvPr>
          <p:cNvSpPr txBox="1"/>
          <p:nvPr/>
        </p:nvSpPr>
        <p:spPr>
          <a:xfrm>
            <a:off x="9574364" y="3783801"/>
            <a:ext cx="644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</a:t>
            </a:r>
          </a:p>
        </p:txBody>
      </p:sp>
      <p:sp>
        <p:nvSpPr>
          <p:cNvPr id="78" name="Seta: Dobrada 77">
            <a:extLst>
              <a:ext uri="{FF2B5EF4-FFF2-40B4-BE49-F238E27FC236}">
                <a16:creationId xmlns:a16="http://schemas.microsoft.com/office/drawing/2014/main" id="{A68CF8E1-7E52-47FC-AD0F-4749A5477C36}"/>
              </a:ext>
            </a:extLst>
          </p:cNvPr>
          <p:cNvSpPr/>
          <p:nvPr/>
        </p:nvSpPr>
        <p:spPr>
          <a:xfrm rot="16200000" flipH="1" flipV="1">
            <a:off x="10684886" y="3874201"/>
            <a:ext cx="261610" cy="671811"/>
          </a:xfrm>
          <a:prstGeom prst="bentArrow">
            <a:avLst>
              <a:gd name="adj1" fmla="val 5691"/>
              <a:gd name="adj2" fmla="val 10827"/>
              <a:gd name="adj3" fmla="val 50000"/>
              <a:gd name="adj4" fmla="val 83920"/>
            </a:avLst>
          </a:prstGeom>
          <a:solidFill>
            <a:srgbClr val="FF0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CaixaDeTexto 80">
            <a:extLst>
              <a:ext uri="{FF2B5EF4-FFF2-40B4-BE49-F238E27FC236}">
                <a16:creationId xmlns:a16="http://schemas.microsoft.com/office/drawing/2014/main" id="{DCC77D98-BA66-40F6-BFD2-FC9929186928}"/>
              </a:ext>
            </a:extLst>
          </p:cNvPr>
          <p:cNvSpPr txBox="1"/>
          <p:nvPr/>
        </p:nvSpPr>
        <p:spPr>
          <a:xfrm>
            <a:off x="1646560" y="4403423"/>
            <a:ext cx="8431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_______</a:t>
            </a:r>
          </a:p>
        </p:txBody>
      </p:sp>
      <p:sp>
        <p:nvSpPr>
          <p:cNvPr id="82" name="Seta: Dobrada 81">
            <a:extLst>
              <a:ext uri="{FF2B5EF4-FFF2-40B4-BE49-F238E27FC236}">
                <a16:creationId xmlns:a16="http://schemas.microsoft.com/office/drawing/2014/main" id="{CBD4A5C7-0220-455C-AA62-5D1C3FD6F79F}"/>
              </a:ext>
            </a:extLst>
          </p:cNvPr>
          <p:cNvSpPr/>
          <p:nvPr/>
        </p:nvSpPr>
        <p:spPr>
          <a:xfrm rot="16200000" flipH="1" flipV="1">
            <a:off x="10270014" y="1652775"/>
            <a:ext cx="261610" cy="671811"/>
          </a:xfrm>
          <a:prstGeom prst="bentArrow">
            <a:avLst>
              <a:gd name="adj1" fmla="val 5691"/>
              <a:gd name="adj2" fmla="val 10827"/>
              <a:gd name="adj3" fmla="val 50000"/>
              <a:gd name="adj4" fmla="val 83920"/>
            </a:avLst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Seta: Dobrada 82">
            <a:extLst>
              <a:ext uri="{FF2B5EF4-FFF2-40B4-BE49-F238E27FC236}">
                <a16:creationId xmlns:a16="http://schemas.microsoft.com/office/drawing/2014/main" id="{32AE2942-6A72-4F05-9366-46CE1DEF30EA}"/>
              </a:ext>
            </a:extLst>
          </p:cNvPr>
          <p:cNvSpPr/>
          <p:nvPr/>
        </p:nvSpPr>
        <p:spPr>
          <a:xfrm rot="16200000" flipV="1">
            <a:off x="10140745" y="1275855"/>
            <a:ext cx="261579" cy="930380"/>
          </a:xfrm>
          <a:prstGeom prst="bentArrow">
            <a:avLst>
              <a:gd name="adj1" fmla="val 5691"/>
              <a:gd name="adj2" fmla="val 10827"/>
              <a:gd name="adj3" fmla="val 50000"/>
              <a:gd name="adj4" fmla="val 83920"/>
            </a:avLst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7" name="Imagem 66">
            <a:extLst>
              <a:ext uri="{FF2B5EF4-FFF2-40B4-BE49-F238E27FC236}">
                <a16:creationId xmlns:a16="http://schemas.microsoft.com/office/drawing/2014/main" id="{9EF737E5-AE21-47F0-903D-DA538C31ED8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902" y="4476583"/>
            <a:ext cx="1281389" cy="1610889"/>
          </a:xfrm>
          <a:prstGeom prst="rect">
            <a:avLst/>
          </a:prstGeom>
        </p:spPr>
      </p:pic>
      <p:cxnSp>
        <p:nvCxnSpPr>
          <p:cNvPr id="72" name="Conector de Seta Reta 71">
            <a:extLst>
              <a:ext uri="{FF2B5EF4-FFF2-40B4-BE49-F238E27FC236}">
                <a16:creationId xmlns:a16="http://schemas.microsoft.com/office/drawing/2014/main" id="{DDFD5D03-25FA-4FD0-89EA-E6A14E5ABD6D}"/>
              </a:ext>
            </a:extLst>
          </p:cNvPr>
          <p:cNvCxnSpPr>
            <a:cxnSpLocks/>
          </p:cNvCxnSpPr>
          <p:nvPr/>
        </p:nvCxnSpPr>
        <p:spPr>
          <a:xfrm flipH="1">
            <a:off x="9749640" y="1857875"/>
            <a:ext cx="6841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ixaDeTexto 84">
            <a:extLst>
              <a:ext uri="{FF2B5EF4-FFF2-40B4-BE49-F238E27FC236}">
                <a16:creationId xmlns:a16="http://schemas.microsoft.com/office/drawing/2014/main" id="{642BDCA7-3DD1-4525-8C13-9C2C9727D32F}"/>
              </a:ext>
            </a:extLst>
          </p:cNvPr>
          <p:cNvSpPr txBox="1"/>
          <p:nvPr/>
        </p:nvSpPr>
        <p:spPr>
          <a:xfrm>
            <a:off x="1318932" y="5399046"/>
            <a:ext cx="978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________</a:t>
            </a:r>
            <a:endParaRPr kumimoji="0" lang="pt-BR" sz="11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744BBDB-F4C5-FFE8-43CA-F0ACF2AC22F9}"/>
              </a:ext>
            </a:extLst>
          </p:cNvPr>
          <p:cNvSpPr txBox="1"/>
          <p:nvPr/>
        </p:nvSpPr>
        <p:spPr>
          <a:xfrm>
            <a:off x="6841230" y="2041968"/>
            <a:ext cx="978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___________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7E04272-725A-CDAD-C7A9-B7BEC2759753}"/>
              </a:ext>
            </a:extLst>
          </p:cNvPr>
          <p:cNvSpPr txBox="1"/>
          <p:nvPr/>
        </p:nvSpPr>
        <p:spPr>
          <a:xfrm>
            <a:off x="6735627" y="922171"/>
            <a:ext cx="493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8384234-1915-A933-D7E1-1ABD5A1B9409}"/>
              </a:ext>
            </a:extLst>
          </p:cNvPr>
          <p:cNvSpPr txBox="1"/>
          <p:nvPr/>
        </p:nvSpPr>
        <p:spPr>
          <a:xfrm>
            <a:off x="7275265" y="936745"/>
            <a:ext cx="8431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B18E4A6-87DE-D092-D33E-C80E7D054BDC}"/>
              </a:ext>
            </a:extLst>
          </p:cNvPr>
          <p:cNvSpPr txBox="1"/>
          <p:nvPr/>
        </p:nvSpPr>
        <p:spPr>
          <a:xfrm>
            <a:off x="6841880" y="1838608"/>
            <a:ext cx="978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</a:t>
            </a:r>
            <a:endParaRPr kumimoji="0" lang="pt-BR" sz="11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1887B29-E1EF-25B1-AF76-89919CB9130D}"/>
              </a:ext>
            </a:extLst>
          </p:cNvPr>
          <p:cNvSpPr txBox="1"/>
          <p:nvPr/>
        </p:nvSpPr>
        <p:spPr>
          <a:xfrm>
            <a:off x="9228909" y="5511932"/>
            <a:ext cx="978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___________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9E1A98F-AFD5-162A-FA85-8A616C3C0130}"/>
              </a:ext>
            </a:extLst>
          </p:cNvPr>
          <p:cNvSpPr txBox="1"/>
          <p:nvPr/>
        </p:nvSpPr>
        <p:spPr>
          <a:xfrm>
            <a:off x="8916403" y="4300377"/>
            <a:ext cx="493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66A9CF0-ED9B-3C87-A485-8B04163604A1}"/>
              </a:ext>
            </a:extLst>
          </p:cNvPr>
          <p:cNvSpPr txBox="1"/>
          <p:nvPr/>
        </p:nvSpPr>
        <p:spPr>
          <a:xfrm>
            <a:off x="9456041" y="4314951"/>
            <a:ext cx="8431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ABDCB8B-4351-21F6-51F8-3094B769FF70}"/>
              </a:ext>
            </a:extLst>
          </p:cNvPr>
          <p:cNvSpPr txBox="1"/>
          <p:nvPr/>
        </p:nvSpPr>
        <p:spPr>
          <a:xfrm>
            <a:off x="9182092" y="5252207"/>
            <a:ext cx="978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</a:t>
            </a:r>
            <a:endParaRPr kumimoji="0" lang="pt-BR" sz="11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568D2F88-77AB-4521-BD98-D7B52B9D1492}"/>
              </a:ext>
            </a:extLst>
          </p:cNvPr>
          <p:cNvSpPr txBox="1"/>
          <p:nvPr/>
        </p:nvSpPr>
        <p:spPr>
          <a:xfrm>
            <a:off x="4077237" y="1900220"/>
            <a:ext cx="9786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______</a:t>
            </a:r>
            <a:endParaRPr kumimoji="0" lang="pt-BR" sz="11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55539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F892E744-E59B-9AAA-3E4C-71225DC993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050" y="0"/>
            <a:ext cx="7650454" cy="685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2667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EC7DA7-F9C3-4534-9149-89890C270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 anchor="ctr">
            <a:norm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  <a:t>Em qual compartimento da célula a glicose ocorre?</a:t>
            </a:r>
          </a:p>
        </p:txBody>
      </p:sp>
    </p:spTree>
    <p:extLst>
      <p:ext uri="{BB962C8B-B14F-4D97-AF65-F5344CB8AC3E}">
        <p14:creationId xmlns:p14="http://schemas.microsoft.com/office/powerpoint/2010/main" val="22127592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EC7DA7-F9C3-4534-9149-89890C270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 anchor="ctr">
            <a:normAutofit fontScale="90000"/>
          </a:bodyPr>
          <a:lstStyle/>
          <a:p>
            <a: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  <a:t>Como os níveis de ATP e NADH podem interferir no fluxo de reações da glicólise?</a:t>
            </a:r>
          </a:p>
        </p:txBody>
      </p:sp>
    </p:spTree>
    <p:extLst>
      <p:ext uri="{BB962C8B-B14F-4D97-AF65-F5344CB8AC3E}">
        <p14:creationId xmlns:p14="http://schemas.microsoft.com/office/powerpoint/2010/main" val="33239626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EC7DA7-F9C3-4534-9149-89890C270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 anchor="ctr">
            <a:normAutofit fontScale="90000"/>
          </a:bodyPr>
          <a:lstStyle/>
          <a:p>
            <a: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  <a:t>A glicólise resulta em um saldo positivo ou negativo na produção de ATP?</a:t>
            </a:r>
          </a:p>
        </p:txBody>
      </p:sp>
    </p:spTree>
    <p:extLst>
      <p:ext uri="{BB962C8B-B14F-4D97-AF65-F5344CB8AC3E}">
        <p14:creationId xmlns:p14="http://schemas.microsoft.com/office/powerpoint/2010/main" val="2076153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EC7DA7-F9C3-4534-9149-89890C270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45980" y="252375"/>
            <a:ext cx="3700040" cy="937931"/>
          </a:xfrm>
        </p:spPr>
        <p:txBody>
          <a:bodyPr/>
          <a:lstStyle/>
          <a:p>
            <a:r>
              <a:rPr lang="pt-BR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Glicólise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1DC2225-99CD-4B0A-B326-0EB2DE3D82C9}"/>
              </a:ext>
            </a:extLst>
          </p:cNvPr>
          <p:cNvSpPr txBox="1"/>
          <p:nvPr/>
        </p:nvSpPr>
        <p:spPr>
          <a:xfrm>
            <a:off x="1512841" y="3903889"/>
            <a:ext cx="1871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Glicose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  <a:uLnTx/>
              <a:uFillTx/>
              <a:latin typeface="Bell MT" panose="02020503060305020303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EEBC8EF-CCC4-4541-A2EF-56F539543A48}"/>
              </a:ext>
            </a:extLst>
          </p:cNvPr>
          <p:cNvSpPr txBox="1"/>
          <p:nvPr/>
        </p:nvSpPr>
        <p:spPr>
          <a:xfrm>
            <a:off x="8940426" y="3917222"/>
            <a:ext cx="2624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2 Piruvato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AE202EDC-DD86-4CFA-9090-745BDE683814}"/>
              </a:ext>
            </a:extLst>
          </p:cNvPr>
          <p:cNvCxnSpPr>
            <a:cxnSpLocks/>
          </p:cNvCxnSpPr>
          <p:nvPr/>
        </p:nvCxnSpPr>
        <p:spPr>
          <a:xfrm flipV="1">
            <a:off x="3384763" y="4220719"/>
            <a:ext cx="5359079" cy="0"/>
          </a:xfrm>
          <a:prstGeom prst="straightConnector1">
            <a:avLst/>
          </a:prstGeom>
          <a:ln w="53975">
            <a:solidFill>
              <a:schemeClr val="bg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E17340BF-2BF0-4106-B368-1B72774277DE}"/>
              </a:ext>
            </a:extLst>
          </p:cNvPr>
          <p:cNvCxnSpPr>
            <a:cxnSpLocks/>
          </p:cNvCxnSpPr>
          <p:nvPr/>
        </p:nvCxnSpPr>
        <p:spPr>
          <a:xfrm>
            <a:off x="6064302" y="3192018"/>
            <a:ext cx="0" cy="205740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93AE76D2-4696-4754-A8C7-FEDA7AF477CF}"/>
              </a:ext>
            </a:extLst>
          </p:cNvPr>
          <p:cNvSpPr txBox="1"/>
          <p:nvPr/>
        </p:nvSpPr>
        <p:spPr>
          <a:xfrm>
            <a:off x="4023859" y="4440442"/>
            <a:ext cx="1377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1ª Etapa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8A0DBF70-22B7-428B-90DE-E13E2D5C5407}"/>
              </a:ext>
            </a:extLst>
          </p:cNvPr>
          <p:cNvSpPr txBox="1"/>
          <p:nvPr/>
        </p:nvSpPr>
        <p:spPr>
          <a:xfrm>
            <a:off x="6808940" y="4482329"/>
            <a:ext cx="1377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2ª Etapa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D6A333C-615F-4CAA-BCD8-18341510EEB3}"/>
              </a:ext>
            </a:extLst>
          </p:cNvPr>
          <p:cNvSpPr txBox="1"/>
          <p:nvPr/>
        </p:nvSpPr>
        <p:spPr>
          <a:xfrm>
            <a:off x="4038601" y="6066422"/>
            <a:ext cx="4114796" cy="52322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  <a:latin typeface="Bell MT" panose="02020503060305020303" pitchFamily="18" charset="0"/>
              </a:rPr>
              <a:t>Num total de 10 reações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4958A722-D6D8-49FA-A531-933DD6305D1B}"/>
              </a:ext>
            </a:extLst>
          </p:cNvPr>
          <p:cNvSpPr txBox="1"/>
          <p:nvPr/>
        </p:nvSpPr>
        <p:spPr>
          <a:xfrm>
            <a:off x="3339201" y="1189283"/>
            <a:ext cx="5523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Quebra das moléculas de glicose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1315C409-1528-4513-8916-269310BCB5C0}"/>
              </a:ext>
            </a:extLst>
          </p:cNvPr>
          <p:cNvSpPr/>
          <p:nvPr/>
        </p:nvSpPr>
        <p:spPr>
          <a:xfrm>
            <a:off x="1368280" y="4460598"/>
            <a:ext cx="337819" cy="36958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571B1901-476B-4CBD-B54B-F205849A44A5}"/>
              </a:ext>
            </a:extLst>
          </p:cNvPr>
          <p:cNvSpPr/>
          <p:nvPr/>
        </p:nvSpPr>
        <p:spPr>
          <a:xfrm>
            <a:off x="1716294" y="4474243"/>
            <a:ext cx="337819" cy="36958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19E7391F-1A71-4EB3-90DE-D7BE39ADD385}"/>
              </a:ext>
            </a:extLst>
          </p:cNvPr>
          <p:cNvSpPr/>
          <p:nvPr/>
        </p:nvSpPr>
        <p:spPr>
          <a:xfrm>
            <a:off x="2031058" y="4460598"/>
            <a:ext cx="337819" cy="36958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6C2B8943-4202-40CE-B27B-BA1D8D65B307}"/>
              </a:ext>
            </a:extLst>
          </p:cNvPr>
          <p:cNvSpPr/>
          <p:nvPr/>
        </p:nvSpPr>
        <p:spPr>
          <a:xfrm>
            <a:off x="2379073" y="4474243"/>
            <a:ext cx="337819" cy="36958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67FCDE53-E4CF-47C8-BACB-15B0A67AFD80}"/>
              </a:ext>
            </a:extLst>
          </p:cNvPr>
          <p:cNvSpPr/>
          <p:nvPr/>
        </p:nvSpPr>
        <p:spPr>
          <a:xfrm>
            <a:off x="2722890" y="4460598"/>
            <a:ext cx="337819" cy="36958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B9FDF52E-3BD8-440F-A65E-B401E27B1185}"/>
              </a:ext>
            </a:extLst>
          </p:cNvPr>
          <p:cNvSpPr/>
          <p:nvPr/>
        </p:nvSpPr>
        <p:spPr>
          <a:xfrm>
            <a:off x="3070904" y="4474243"/>
            <a:ext cx="337819" cy="36958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ACB53F87-D69F-4C81-9EB7-39674ED08620}"/>
              </a:ext>
            </a:extLst>
          </p:cNvPr>
          <p:cNvSpPr/>
          <p:nvPr/>
        </p:nvSpPr>
        <p:spPr>
          <a:xfrm>
            <a:off x="9823099" y="4528668"/>
            <a:ext cx="337637" cy="326857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C7E51DE5-85D3-449A-BD6E-221C35AD1C65}"/>
              </a:ext>
            </a:extLst>
          </p:cNvPr>
          <p:cNvSpPr/>
          <p:nvPr/>
        </p:nvSpPr>
        <p:spPr>
          <a:xfrm>
            <a:off x="10166731" y="4516971"/>
            <a:ext cx="337637" cy="326857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FFE627A4-7B62-4C2F-9E5A-D3805C50EB06}"/>
              </a:ext>
            </a:extLst>
          </p:cNvPr>
          <p:cNvSpPr/>
          <p:nvPr/>
        </p:nvSpPr>
        <p:spPr>
          <a:xfrm>
            <a:off x="10514557" y="4528668"/>
            <a:ext cx="337637" cy="326857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2586949-1CA7-45CE-8D88-194DC4C36444}"/>
              </a:ext>
            </a:extLst>
          </p:cNvPr>
          <p:cNvSpPr txBox="1"/>
          <p:nvPr/>
        </p:nvSpPr>
        <p:spPr>
          <a:xfrm>
            <a:off x="1467282" y="4871816"/>
            <a:ext cx="1871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6 carbonos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6D3A5FDC-3E5C-4795-8353-AA140B0E9B68}"/>
              </a:ext>
            </a:extLst>
          </p:cNvPr>
          <p:cNvSpPr txBox="1"/>
          <p:nvPr/>
        </p:nvSpPr>
        <p:spPr>
          <a:xfrm>
            <a:off x="9354604" y="4898724"/>
            <a:ext cx="1871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3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uLnTx/>
                <a:uFillTx/>
                <a:latin typeface="Bell MT" panose="02020503060305020303" pitchFamily="18" charset="0"/>
              </a:rPr>
              <a:t> </a:t>
            </a:r>
            <a:r>
              <a:rPr lang="pt-BR" sz="24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carbonos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  <a:uLnTx/>
              <a:uFillTx/>
              <a:latin typeface="Bell MT" panose="02020503060305020303" pitchFamily="18" charset="0"/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A968E96B-74FC-4FB8-B988-86C9AEBD9315}"/>
              </a:ext>
            </a:extLst>
          </p:cNvPr>
          <p:cNvSpPr txBox="1"/>
          <p:nvPr/>
        </p:nvSpPr>
        <p:spPr>
          <a:xfrm>
            <a:off x="3285514" y="3251644"/>
            <a:ext cx="2624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Consumo de ATP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21CCD2D0-901E-4F13-A910-246CD1ED56C5}"/>
              </a:ext>
            </a:extLst>
          </p:cNvPr>
          <p:cNvSpPr txBox="1"/>
          <p:nvPr/>
        </p:nvSpPr>
        <p:spPr>
          <a:xfrm>
            <a:off x="6316233" y="3013501"/>
            <a:ext cx="26241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Bell MT" panose="02020503060305020303" pitchFamily="18" charset="0"/>
              </a:rPr>
              <a:t>Produção de ATP e NADH</a:t>
            </a:r>
          </a:p>
        </p:txBody>
      </p:sp>
    </p:spTree>
    <p:extLst>
      <p:ext uri="{BB962C8B-B14F-4D97-AF65-F5344CB8AC3E}">
        <p14:creationId xmlns:p14="http://schemas.microsoft.com/office/powerpoint/2010/main" val="418562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8" grpId="0"/>
      <p:bldP spid="19" grpId="0"/>
      <p:bldP spid="20" grpId="0" animBg="1"/>
      <p:bldP spid="21" grpId="0"/>
      <p:bldP spid="36" grpId="0"/>
      <p:bldP spid="3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7A9AF6-D8A6-4049-AFD9-4B48D94DA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  <a:t>Objetivos da aula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E3A0919-B59A-4F71-9CE3-7EB99D71ABB8}"/>
              </a:ext>
            </a:extLst>
          </p:cNvPr>
          <p:cNvSpPr txBox="1"/>
          <p:nvPr/>
        </p:nvSpPr>
        <p:spPr>
          <a:xfrm>
            <a:off x="838199" y="2323185"/>
            <a:ext cx="1051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Conhecer quem são as enzimas, substratos e produtos da reações da glicólise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4FE98FB-7EC1-4E30-AEBB-4A1E4C632D22}"/>
              </a:ext>
            </a:extLst>
          </p:cNvPr>
          <p:cNvSpPr txBox="1"/>
          <p:nvPr/>
        </p:nvSpPr>
        <p:spPr>
          <a:xfrm>
            <a:off x="838199" y="3182778"/>
            <a:ext cx="1051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600" dirty="0">
                <a:solidFill>
                  <a:schemeClr val="bg1"/>
                </a:solidFill>
                <a:latin typeface="Bell MT" panose="02020503060305020303" pitchFamily="18" charset="0"/>
              </a:rPr>
              <a:t>Identificar a primeira e segunda etapa da glicólise</a:t>
            </a: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E38FF2B-25E0-43AF-A7A9-6DF8F6091359}"/>
              </a:ext>
            </a:extLst>
          </p:cNvPr>
          <p:cNvSpPr txBox="1"/>
          <p:nvPr/>
        </p:nvSpPr>
        <p:spPr>
          <a:xfrm>
            <a:off x="838199" y="4042373"/>
            <a:ext cx="1051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600" dirty="0">
                <a:solidFill>
                  <a:schemeClr val="bg1"/>
                </a:solidFill>
                <a:latin typeface="Bell MT" panose="02020503060305020303" pitchFamily="18" charset="0"/>
              </a:rPr>
              <a:t>Quais as substâncias consumidas e produzidas</a:t>
            </a: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82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EC7DA7-F9C3-4534-9149-89890C270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5668" y="536752"/>
            <a:ext cx="9144000" cy="4782223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  <a:t>Glicólise</a:t>
            </a:r>
            <a:b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  <a:t>1ª etapa</a:t>
            </a:r>
            <a:b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b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  <a:t>Fase de Investimento</a:t>
            </a:r>
            <a:b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b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  <a:t>Fase das hexoses</a:t>
            </a: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DF5B3E34-9E68-4118-97BD-33DE71923718}"/>
              </a:ext>
            </a:extLst>
          </p:cNvPr>
          <p:cNvGrpSpPr/>
          <p:nvPr/>
        </p:nvGrpSpPr>
        <p:grpSpPr>
          <a:xfrm>
            <a:off x="6400801" y="5318975"/>
            <a:ext cx="3041070" cy="553557"/>
            <a:chOff x="250032" y="2957295"/>
            <a:chExt cx="1887619" cy="333965"/>
          </a:xfrm>
        </p:grpSpPr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0764524E-1560-4FA4-A7A0-3CBB2687FD4A}"/>
                </a:ext>
              </a:extLst>
            </p:cNvPr>
            <p:cNvSpPr/>
            <p:nvPr/>
          </p:nvSpPr>
          <p:spPr>
            <a:xfrm>
              <a:off x="250032" y="2957296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5" name="Elipse 4">
              <a:extLst>
                <a:ext uri="{FF2B5EF4-FFF2-40B4-BE49-F238E27FC236}">
                  <a16:creationId xmlns:a16="http://schemas.microsoft.com/office/drawing/2014/main" id="{2DCD679F-2F5A-446B-9A4C-7BEC1F99893D}"/>
                </a:ext>
              </a:extLst>
            </p:cNvPr>
            <p:cNvSpPr/>
            <p:nvPr/>
          </p:nvSpPr>
          <p:spPr>
            <a:xfrm>
              <a:off x="539622" y="295729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6" name="Elipse 5">
              <a:extLst>
                <a:ext uri="{FF2B5EF4-FFF2-40B4-BE49-F238E27FC236}">
                  <a16:creationId xmlns:a16="http://schemas.microsoft.com/office/drawing/2014/main" id="{BFF358B0-395B-458D-AF4A-55D16CA1C1DE}"/>
                </a:ext>
              </a:extLst>
            </p:cNvPr>
            <p:cNvSpPr/>
            <p:nvPr/>
          </p:nvSpPr>
          <p:spPr>
            <a:xfrm>
              <a:off x="863170" y="2957296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7" name="Elipse 6">
              <a:extLst>
                <a:ext uri="{FF2B5EF4-FFF2-40B4-BE49-F238E27FC236}">
                  <a16:creationId xmlns:a16="http://schemas.microsoft.com/office/drawing/2014/main" id="{E1621FEA-C143-467F-9598-2C59A8305B35}"/>
                </a:ext>
              </a:extLst>
            </p:cNvPr>
            <p:cNvSpPr/>
            <p:nvPr/>
          </p:nvSpPr>
          <p:spPr>
            <a:xfrm>
              <a:off x="1185119" y="296883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DD3A4762-D8D9-4E9C-9577-75B36ABDF202}"/>
                </a:ext>
              </a:extLst>
            </p:cNvPr>
            <p:cNvSpPr/>
            <p:nvPr/>
          </p:nvSpPr>
          <p:spPr>
            <a:xfrm>
              <a:off x="1503185" y="2957296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142246AD-E4B4-4110-B542-58D1961E6A25}"/>
                </a:ext>
              </a:extLst>
            </p:cNvPr>
            <p:cNvSpPr/>
            <p:nvPr/>
          </p:nvSpPr>
          <p:spPr>
            <a:xfrm>
              <a:off x="1825134" y="296883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313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080EDE18-80ED-4541-B3E6-9A894D9E4051}"/>
              </a:ext>
            </a:extLst>
          </p:cNvPr>
          <p:cNvCxnSpPr>
            <a:cxnSpLocks/>
          </p:cNvCxnSpPr>
          <p:nvPr/>
        </p:nvCxnSpPr>
        <p:spPr>
          <a:xfrm>
            <a:off x="8289758" y="3159853"/>
            <a:ext cx="3902242" cy="0"/>
          </a:xfrm>
          <a:prstGeom prst="line">
            <a:avLst/>
          </a:prstGeom>
          <a:ln w="76200"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420DE492-6CB7-4087-9F19-7DBCBB9F5716}"/>
              </a:ext>
            </a:extLst>
          </p:cNvPr>
          <p:cNvSpPr txBox="1"/>
          <p:nvPr/>
        </p:nvSpPr>
        <p:spPr>
          <a:xfrm>
            <a:off x="2751141" y="3591578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Hexoquinase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986ADB2D-907E-4C6F-A1A6-66C4E0E04461}"/>
              </a:ext>
            </a:extLst>
          </p:cNvPr>
          <p:cNvSpPr txBox="1"/>
          <p:nvPr/>
        </p:nvSpPr>
        <p:spPr>
          <a:xfrm>
            <a:off x="8780109" y="3218712"/>
            <a:ext cx="2839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Fosfoglicoisomerase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65F15477-FB96-4D71-A072-8581B7961484}"/>
              </a:ext>
            </a:extLst>
          </p:cNvPr>
          <p:cNvSpPr txBox="1"/>
          <p:nvPr/>
        </p:nvSpPr>
        <p:spPr>
          <a:xfrm>
            <a:off x="2647704" y="5526324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1º Reação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20ED5979-CC4E-471F-8D7A-BF4F1D06136E}"/>
              </a:ext>
            </a:extLst>
          </p:cNvPr>
          <p:cNvSpPr txBox="1"/>
          <p:nvPr/>
        </p:nvSpPr>
        <p:spPr>
          <a:xfrm>
            <a:off x="9544296" y="5526324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2º Reação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8B5B30B1-7AE6-4E67-853E-E58AFC54EFC2}"/>
              </a:ext>
            </a:extLst>
          </p:cNvPr>
          <p:cNvGrpSpPr/>
          <p:nvPr/>
        </p:nvGrpSpPr>
        <p:grpSpPr>
          <a:xfrm>
            <a:off x="0" y="0"/>
            <a:ext cx="3078051" cy="634957"/>
            <a:chOff x="0" y="0"/>
            <a:chExt cx="3078051" cy="634957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id="{3F53B54A-1016-4BCD-8FF6-07C7C84700F2}"/>
                </a:ext>
              </a:extLst>
            </p:cNvPr>
            <p:cNvSpPr/>
            <p:nvPr/>
          </p:nvSpPr>
          <p:spPr>
            <a:xfrm>
              <a:off x="0" y="0"/>
              <a:ext cx="3078051" cy="634957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CaixaDeTexto 30">
              <a:extLst>
                <a:ext uri="{FF2B5EF4-FFF2-40B4-BE49-F238E27FC236}">
                  <a16:creationId xmlns:a16="http://schemas.microsoft.com/office/drawing/2014/main" id="{998747D0-EFC5-453C-9CEA-4ECA18E6C0F3}"/>
                </a:ext>
              </a:extLst>
            </p:cNvPr>
            <p:cNvSpPr txBox="1"/>
            <p:nvPr/>
          </p:nvSpPr>
          <p:spPr>
            <a:xfrm>
              <a:off x="0" y="81296"/>
              <a:ext cx="2974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ell MT" panose="02020503060305020303" pitchFamily="18" charset="0"/>
                  <a:ea typeface="+mn-ea"/>
                  <a:cs typeface="+mn-cs"/>
                </a:rPr>
                <a:t>1º Etapa da glicólise</a:t>
              </a:r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FAAC7523-8998-4999-80BC-0D65879C0440}"/>
              </a:ext>
            </a:extLst>
          </p:cNvPr>
          <p:cNvGrpSpPr/>
          <p:nvPr/>
        </p:nvGrpSpPr>
        <p:grpSpPr>
          <a:xfrm>
            <a:off x="226172" y="3001428"/>
            <a:ext cx="1887619" cy="333964"/>
            <a:chOff x="250032" y="2957296"/>
            <a:chExt cx="1887619" cy="333964"/>
          </a:xfrm>
        </p:grpSpPr>
        <p:sp>
          <p:nvSpPr>
            <p:cNvPr id="2" name="Elipse 1">
              <a:extLst>
                <a:ext uri="{FF2B5EF4-FFF2-40B4-BE49-F238E27FC236}">
                  <a16:creationId xmlns:a16="http://schemas.microsoft.com/office/drawing/2014/main" id="{BA810BE0-B2B2-4DCE-983F-73C7C7C29D48}"/>
                </a:ext>
              </a:extLst>
            </p:cNvPr>
            <p:cNvSpPr/>
            <p:nvPr/>
          </p:nvSpPr>
          <p:spPr>
            <a:xfrm>
              <a:off x="250032" y="2957296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A5E58724-E6AA-408D-AD8B-555AD3F4F7E1}"/>
                </a:ext>
              </a:extLst>
            </p:cNvPr>
            <p:cNvSpPr/>
            <p:nvPr/>
          </p:nvSpPr>
          <p:spPr>
            <a:xfrm>
              <a:off x="571981" y="296883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E2B6ED6C-5CE3-49C8-9C92-23C9F16A3556}"/>
                </a:ext>
              </a:extLst>
            </p:cNvPr>
            <p:cNvSpPr/>
            <p:nvPr/>
          </p:nvSpPr>
          <p:spPr>
            <a:xfrm>
              <a:off x="863170" y="2957296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5" name="Elipse 24">
              <a:extLst>
                <a:ext uri="{FF2B5EF4-FFF2-40B4-BE49-F238E27FC236}">
                  <a16:creationId xmlns:a16="http://schemas.microsoft.com/office/drawing/2014/main" id="{D3205B3C-FC89-4BF0-BA1C-9B6BE8DEC854}"/>
                </a:ext>
              </a:extLst>
            </p:cNvPr>
            <p:cNvSpPr/>
            <p:nvPr/>
          </p:nvSpPr>
          <p:spPr>
            <a:xfrm>
              <a:off x="1185119" y="296883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6" name="Elipse 25">
              <a:extLst>
                <a:ext uri="{FF2B5EF4-FFF2-40B4-BE49-F238E27FC236}">
                  <a16:creationId xmlns:a16="http://schemas.microsoft.com/office/drawing/2014/main" id="{A756AA9A-1C6B-4DBD-B33F-F37970EEFA20}"/>
                </a:ext>
              </a:extLst>
            </p:cNvPr>
            <p:cNvSpPr/>
            <p:nvPr/>
          </p:nvSpPr>
          <p:spPr>
            <a:xfrm>
              <a:off x="1503185" y="2957296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8" name="Elipse 27">
              <a:extLst>
                <a:ext uri="{FF2B5EF4-FFF2-40B4-BE49-F238E27FC236}">
                  <a16:creationId xmlns:a16="http://schemas.microsoft.com/office/drawing/2014/main" id="{BA981577-49AC-45C9-AC4E-1BBF177F641C}"/>
                </a:ext>
              </a:extLst>
            </p:cNvPr>
            <p:cNvSpPr/>
            <p:nvPr/>
          </p:nvSpPr>
          <p:spPr>
            <a:xfrm>
              <a:off x="1825134" y="296883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6</a:t>
              </a:r>
            </a:p>
          </p:txBody>
        </p:sp>
      </p:grp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E9667535-EC59-4991-A166-B9FB931F510C}"/>
              </a:ext>
            </a:extLst>
          </p:cNvPr>
          <p:cNvSpPr txBox="1"/>
          <p:nvPr/>
        </p:nvSpPr>
        <p:spPr>
          <a:xfrm>
            <a:off x="4520466" y="3429000"/>
            <a:ext cx="3968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</a:rPr>
              <a:t>Glicose</a:t>
            </a:r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-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</a:rPr>
              <a:t>6-fosfato</a:t>
            </a: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5595AFD6-B9B4-4D90-BE1F-441101BC4C43}"/>
              </a:ext>
            </a:extLst>
          </p:cNvPr>
          <p:cNvSpPr txBox="1"/>
          <p:nvPr/>
        </p:nvSpPr>
        <p:spPr>
          <a:xfrm>
            <a:off x="139970" y="3488521"/>
            <a:ext cx="2042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Glicose</a:t>
            </a:r>
          </a:p>
        </p:txBody>
      </p:sp>
      <p:sp>
        <p:nvSpPr>
          <p:cNvPr id="47" name="Seta: Curva para Cima 46">
            <a:extLst>
              <a:ext uri="{FF2B5EF4-FFF2-40B4-BE49-F238E27FC236}">
                <a16:creationId xmlns:a16="http://schemas.microsoft.com/office/drawing/2014/main" id="{302E485B-E76B-4A10-B247-E76A351582B1}"/>
              </a:ext>
            </a:extLst>
          </p:cNvPr>
          <p:cNvSpPr/>
          <p:nvPr/>
        </p:nvSpPr>
        <p:spPr>
          <a:xfrm>
            <a:off x="2974121" y="2747275"/>
            <a:ext cx="1466793" cy="41790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5819C3E1-9FFA-4DEC-A06C-5896034D41A4}"/>
              </a:ext>
            </a:extLst>
          </p:cNvPr>
          <p:cNvSpPr txBox="1"/>
          <p:nvPr/>
        </p:nvSpPr>
        <p:spPr>
          <a:xfrm>
            <a:off x="2301689" y="2322893"/>
            <a:ext cx="125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ATP</a:t>
            </a:r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4EA7ECEC-F3C4-436D-9F72-80692E6C800E}"/>
              </a:ext>
            </a:extLst>
          </p:cNvPr>
          <p:cNvSpPr txBox="1"/>
          <p:nvPr/>
        </p:nvSpPr>
        <p:spPr>
          <a:xfrm>
            <a:off x="3778814" y="2322893"/>
            <a:ext cx="1324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ADP + </a:t>
            </a:r>
            <a:r>
              <a:rPr kumimoji="0" lang="pt-BR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Pi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F20E71FD-4C84-4D11-9413-194864EE61B7}"/>
              </a:ext>
            </a:extLst>
          </p:cNvPr>
          <p:cNvGrpSpPr/>
          <p:nvPr/>
        </p:nvGrpSpPr>
        <p:grpSpPr>
          <a:xfrm>
            <a:off x="4397722" y="2391067"/>
            <a:ext cx="658642" cy="322425"/>
            <a:chOff x="4909018" y="1748474"/>
            <a:chExt cx="658642" cy="322425"/>
          </a:xfrm>
        </p:grpSpPr>
        <p:cxnSp>
          <p:nvCxnSpPr>
            <p:cNvPr id="43" name="Conector reto 42">
              <a:extLst>
                <a:ext uri="{FF2B5EF4-FFF2-40B4-BE49-F238E27FC236}">
                  <a16:creationId xmlns:a16="http://schemas.microsoft.com/office/drawing/2014/main" id="{D17FF074-ADBD-4239-AF98-7EE859F9ED93}"/>
                </a:ext>
              </a:extLst>
            </p:cNvPr>
            <p:cNvCxnSpPr>
              <a:cxnSpLocks/>
            </p:cNvCxnSpPr>
            <p:nvPr/>
          </p:nvCxnSpPr>
          <p:spPr>
            <a:xfrm>
              <a:off x="4909018" y="1898147"/>
              <a:ext cx="376019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Elipse 43">
              <a:extLst>
                <a:ext uri="{FF2B5EF4-FFF2-40B4-BE49-F238E27FC236}">
                  <a16:creationId xmlns:a16="http://schemas.microsoft.com/office/drawing/2014/main" id="{0890233A-C9E0-4C9F-8FCA-A26918B72134}"/>
                </a:ext>
              </a:extLst>
            </p:cNvPr>
            <p:cNvSpPr/>
            <p:nvPr/>
          </p:nvSpPr>
          <p:spPr>
            <a:xfrm>
              <a:off x="5255143" y="17484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>
                  <a:solidFill>
                    <a:schemeClr val="accent6">
                      <a:lumMod val="75000"/>
                    </a:schemeClr>
                  </a:solidFill>
                </a:rPr>
                <a:t>P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9DBB5382-EEBF-472E-AD94-9CC795F3C56C}"/>
              </a:ext>
            </a:extLst>
          </p:cNvPr>
          <p:cNvGrpSpPr/>
          <p:nvPr/>
        </p:nvGrpSpPr>
        <p:grpSpPr>
          <a:xfrm>
            <a:off x="5473368" y="2968835"/>
            <a:ext cx="1887619" cy="333964"/>
            <a:chOff x="5274206" y="2968835"/>
            <a:chExt cx="1887619" cy="333964"/>
          </a:xfrm>
        </p:grpSpPr>
        <p:sp>
          <p:nvSpPr>
            <p:cNvPr id="32" name="Elipse 31">
              <a:extLst>
                <a:ext uri="{FF2B5EF4-FFF2-40B4-BE49-F238E27FC236}">
                  <a16:creationId xmlns:a16="http://schemas.microsoft.com/office/drawing/2014/main" id="{9E974499-E834-4476-B062-5978C3B503B6}"/>
                </a:ext>
              </a:extLst>
            </p:cNvPr>
            <p:cNvSpPr/>
            <p:nvPr/>
          </p:nvSpPr>
          <p:spPr>
            <a:xfrm>
              <a:off x="5274206" y="296883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" name="Elipse 32">
              <a:extLst>
                <a:ext uri="{FF2B5EF4-FFF2-40B4-BE49-F238E27FC236}">
                  <a16:creationId xmlns:a16="http://schemas.microsoft.com/office/drawing/2014/main" id="{FD78D4C3-BE28-4FE0-AD24-0F4EF48EB129}"/>
                </a:ext>
              </a:extLst>
            </p:cNvPr>
            <p:cNvSpPr/>
            <p:nvPr/>
          </p:nvSpPr>
          <p:spPr>
            <a:xfrm>
              <a:off x="5596155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2A49948F-CF4D-420D-B69B-CC2016510019}"/>
                </a:ext>
              </a:extLst>
            </p:cNvPr>
            <p:cNvSpPr/>
            <p:nvPr/>
          </p:nvSpPr>
          <p:spPr>
            <a:xfrm>
              <a:off x="5887344" y="296883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5" name="Elipse 34">
              <a:extLst>
                <a:ext uri="{FF2B5EF4-FFF2-40B4-BE49-F238E27FC236}">
                  <a16:creationId xmlns:a16="http://schemas.microsoft.com/office/drawing/2014/main" id="{8FF5F244-EB44-495A-AB06-B17A84F7B2E2}"/>
                </a:ext>
              </a:extLst>
            </p:cNvPr>
            <p:cNvSpPr/>
            <p:nvPr/>
          </p:nvSpPr>
          <p:spPr>
            <a:xfrm>
              <a:off x="6209293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36" name="Elipse 35">
              <a:extLst>
                <a:ext uri="{FF2B5EF4-FFF2-40B4-BE49-F238E27FC236}">
                  <a16:creationId xmlns:a16="http://schemas.microsoft.com/office/drawing/2014/main" id="{7C97AE2F-3AB0-433D-BBE0-1E56FD95BA59}"/>
                </a:ext>
              </a:extLst>
            </p:cNvPr>
            <p:cNvSpPr/>
            <p:nvPr/>
          </p:nvSpPr>
          <p:spPr>
            <a:xfrm>
              <a:off x="6527359" y="296883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13CCC56B-ED52-4A48-B4D7-39CC75D158C2}"/>
                </a:ext>
              </a:extLst>
            </p:cNvPr>
            <p:cNvSpPr/>
            <p:nvPr/>
          </p:nvSpPr>
          <p:spPr>
            <a:xfrm>
              <a:off x="6849308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6</a:t>
              </a:r>
            </a:p>
          </p:txBody>
        </p:sp>
      </p:grp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24462ADD-210A-4C97-BE82-259540228535}"/>
              </a:ext>
            </a:extLst>
          </p:cNvPr>
          <p:cNvSpPr txBox="1"/>
          <p:nvPr/>
        </p:nvSpPr>
        <p:spPr>
          <a:xfrm>
            <a:off x="2790222" y="3212085"/>
            <a:ext cx="1834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Mg</a:t>
            </a:r>
            <a:r>
              <a:rPr kumimoji="0" lang="pt-BR" sz="1800" b="1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2+</a:t>
            </a:r>
          </a:p>
        </p:txBody>
      </p:sp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C8E9FB3C-90F9-429D-9EF5-6983C92630F1}"/>
              </a:ext>
            </a:extLst>
          </p:cNvPr>
          <p:cNvCxnSpPr>
            <a:cxnSpLocks/>
          </p:cNvCxnSpPr>
          <p:nvPr/>
        </p:nvCxnSpPr>
        <p:spPr>
          <a:xfrm flipV="1">
            <a:off x="2490131" y="3148242"/>
            <a:ext cx="2606897" cy="11611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6217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7.40741E-7 L 0.1151 -7.40741E-7 C 0.16654 -7.40741E-7 0.23021 0.02431 0.23021 0.04421 L 0.23021 0.08866 " pathEditMode="relative" rAng="0" ptsTypes="AAAA">
                                      <p:cBhvr>
                                        <p:cTn id="5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10" y="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21" grpId="0"/>
      <p:bldP spid="22" grpId="0"/>
      <p:bldP spid="41" grpId="0"/>
      <p:bldP spid="47" grpId="0" animBg="1"/>
      <p:bldP spid="48" grpId="0"/>
      <p:bldP spid="49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C8E9FB3C-90F9-429D-9EF5-6983C92630F1}"/>
              </a:ext>
            </a:extLst>
          </p:cNvPr>
          <p:cNvCxnSpPr>
            <a:cxnSpLocks/>
          </p:cNvCxnSpPr>
          <p:nvPr/>
        </p:nvCxnSpPr>
        <p:spPr>
          <a:xfrm flipV="1">
            <a:off x="-526648" y="3153256"/>
            <a:ext cx="1356827" cy="1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080EDE18-80ED-4541-B3E6-9A894D9E4051}"/>
              </a:ext>
            </a:extLst>
          </p:cNvPr>
          <p:cNvCxnSpPr>
            <a:cxnSpLocks/>
          </p:cNvCxnSpPr>
          <p:nvPr/>
        </p:nvCxnSpPr>
        <p:spPr>
          <a:xfrm>
            <a:off x="11117179" y="3166135"/>
            <a:ext cx="1074821" cy="0"/>
          </a:xfrm>
          <a:prstGeom prst="line">
            <a:avLst/>
          </a:prstGeom>
          <a:ln w="76200"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DECE8B0A-FC00-45B9-9155-0C978ABA7295}"/>
              </a:ext>
            </a:extLst>
          </p:cNvPr>
          <p:cNvCxnSpPr>
            <a:cxnSpLocks/>
          </p:cNvCxnSpPr>
          <p:nvPr/>
        </p:nvCxnSpPr>
        <p:spPr>
          <a:xfrm flipV="1">
            <a:off x="3982458" y="3163180"/>
            <a:ext cx="2910395" cy="4787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B7EE7DC9-496D-4E5B-8010-1E6149390BC5}"/>
              </a:ext>
            </a:extLst>
          </p:cNvPr>
          <p:cNvSpPr txBox="1"/>
          <p:nvPr/>
        </p:nvSpPr>
        <p:spPr>
          <a:xfrm>
            <a:off x="4116021" y="3317639"/>
            <a:ext cx="2448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t-BR" sz="2000" dirty="0">
                <a:solidFill>
                  <a:schemeClr val="bg1"/>
                </a:solidFill>
                <a:latin typeface="Bell MT" panose="02020503060305020303" pitchFamily="18" charset="0"/>
              </a:rPr>
              <a:t>Mg</a:t>
            </a:r>
            <a:r>
              <a:rPr lang="pt-BR" sz="2000" baseline="30000" dirty="0">
                <a:solidFill>
                  <a:schemeClr val="bg1"/>
                </a:solidFill>
                <a:latin typeface="Bell MT" panose="02020503060305020303" pitchFamily="18" charset="0"/>
              </a:rPr>
              <a:t>2+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Fosfofruto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 quinase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1FDCAEDF-1950-4F8B-BD93-ED228986142D}"/>
              </a:ext>
            </a:extLst>
          </p:cNvPr>
          <p:cNvSpPr txBox="1"/>
          <p:nvPr/>
        </p:nvSpPr>
        <p:spPr>
          <a:xfrm>
            <a:off x="7095316" y="3502305"/>
            <a:ext cx="3968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Frutose -1,6 - </a:t>
            </a:r>
            <a:r>
              <a:rPr kumimoji="0" lang="pt-BR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Bisfosfato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59ABD16B-E60D-455E-9D8E-44B9AC1F1A93}"/>
              </a:ext>
            </a:extLst>
          </p:cNvPr>
          <p:cNvSpPr txBox="1"/>
          <p:nvPr/>
        </p:nvSpPr>
        <p:spPr>
          <a:xfrm>
            <a:off x="4533939" y="4592444"/>
            <a:ext cx="1834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3º Reação</a:t>
            </a: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13F17656-3A39-4B29-BB85-13BCCDBD6FC4}"/>
              </a:ext>
            </a:extLst>
          </p:cNvPr>
          <p:cNvGrpSpPr/>
          <p:nvPr/>
        </p:nvGrpSpPr>
        <p:grpSpPr>
          <a:xfrm>
            <a:off x="1034247" y="3004421"/>
            <a:ext cx="2625200" cy="920205"/>
            <a:chOff x="1034247" y="3004421"/>
            <a:chExt cx="2625200" cy="920205"/>
          </a:xfrm>
        </p:grpSpPr>
        <p:grpSp>
          <p:nvGrpSpPr>
            <p:cNvPr id="42" name="Agrupar 41">
              <a:extLst>
                <a:ext uri="{FF2B5EF4-FFF2-40B4-BE49-F238E27FC236}">
                  <a16:creationId xmlns:a16="http://schemas.microsoft.com/office/drawing/2014/main" id="{CC2E8228-00E2-4F9B-8D6A-F2C100EBE2D3}"/>
                </a:ext>
              </a:extLst>
            </p:cNvPr>
            <p:cNvGrpSpPr/>
            <p:nvPr/>
          </p:nvGrpSpPr>
          <p:grpSpPr>
            <a:xfrm>
              <a:off x="1188746" y="3004421"/>
              <a:ext cx="2415248" cy="333964"/>
              <a:chOff x="5274206" y="2968835"/>
              <a:chExt cx="2415248" cy="333964"/>
            </a:xfrm>
          </p:grpSpPr>
          <p:cxnSp>
            <p:nvCxnSpPr>
              <p:cNvPr id="43" name="Conector reto 42">
                <a:extLst>
                  <a:ext uri="{FF2B5EF4-FFF2-40B4-BE49-F238E27FC236}">
                    <a16:creationId xmlns:a16="http://schemas.microsoft.com/office/drawing/2014/main" id="{F9F97E8E-F26A-4FE8-B92C-16ABEC70140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30812" y="3130047"/>
                <a:ext cx="376019" cy="0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Elipse 43">
                <a:extLst>
                  <a:ext uri="{FF2B5EF4-FFF2-40B4-BE49-F238E27FC236}">
                    <a16:creationId xmlns:a16="http://schemas.microsoft.com/office/drawing/2014/main" id="{8F01DBEF-18B0-4344-B492-15503D024C29}"/>
                  </a:ext>
                </a:extLst>
              </p:cNvPr>
              <p:cNvSpPr/>
              <p:nvPr/>
            </p:nvSpPr>
            <p:spPr>
              <a:xfrm>
                <a:off x="5274206" y="2968835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5" name="Elipse 44">
                <a:extLst>
                  <a:ext uri="{FF2B5EF4-FFF2-40B4-BE49-F238E27FC236}">
                    <a16:creationId xmlns:a16="http://schemas.microsoft.com/office/drawing/2014/main" id="{E0293B0D-C4AC-413F-B9FB-E4C453280479}"/>
                  </a:ext>
                </a:extLst>
              </p:cNvPr>
              <p:cNvSpPr/>
              <p:nvPr/>
            </p:nvSpPr>
            <p:spPr>
              <a:xfrm>
                <a:off x="5596155" y="2980374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6" name="Elipse 45">
                <a:extLst>
                  <a:ext uri="{FF2B5EF4-FFF2-40B4-BE49-F238E27FC236}">
                    <a16:creationId xmlns:a16="http://schemas.microsoft.com/office/drawing/2014/main" id="{FCB20510-7E50-4CED-9414-D3F508CEBE64}"/>
                  </a:ext>
                </a:extLst>
              </p:cNvPr>
              <p:cNvSpPr/>
              <p:nvPr/>
            </p:nvSpPr>
            <p:spPr>
              <a:xfrm>
                <a:off x="5887344" y="2968835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7" name="Elipse 46">
                <a:extLst>
                  <a:ext uri="{FF2B5EF4-FFF2-40B4-BE49-F238E27FC236}">
                    <a16:creationId xmlns:a16="http://schemas.microsoft.com/office/drawing/2014/main" id="{1C6E87D3-9D64-4082-98BE-7F2BCC184816}"/>
                  </a:ext>
                </a:extLst>
              </p:cNvPr>
              <p:cNvSpPr/>
              <p:nvPr/>
            </p:nvSpPr>
            <p:spPr>
              <a:xfrm>
                <a:off x="6209293" y="2980374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8" name="Elipse 47">
                <a:extLst>
                  <a:ext uri="{FF2B5EF4-FFF2-40B4-BE49-F238E27FC236}">
                    <a16:creationId xmlns:a16="http://schemas.microsoft.com/office/drawing/2014/main" id="{8016C459-B618-4A68-8F1F-FBA4A0B0768B}"/>
                  </a:ext>
                </a:extLst>
              </p:cNvPr>
              <p:cNvSpPr/>
              <p:nvPr/>
            </p:nvSpPr>
            <p:spPr>
              <a:xfrm>
                <a:off x="6527359" y="2968835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9" name="Elipse 48">
                <a:extLst>
                  <a:ext uri="{FF2B5EF4-FFF2-40B4-BE49-F238E27FC236}">
                    <a16:creationId xmlns:a16="http://schemas.microsoft.com/office/drawing/2014/main" id="{A66A6DA1-F54D-48E9-AECA-F97941F445CD}"/>
                  </a:ext>
                </a:extLst>
              </p:cNvPr>
              <p:cNvSpPr/>
              <p:nvPr/>
            </p:nvSpPr>
            <p:spPr>
              <a:xfrm>
                <a:off x="6849308" y="2980374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0" name="Elipse 49">
                <a:extLst>
                  <a:ext uri="{FF2B5EF4-FFF2-40B4-BE49-F238E27FC236}">
                    <a16:creationId xmlns:a16="http://schemas.microsoft.com/office/drawing/2014/main" id="{9CA32BCC-1281-4BD8-9D3A-8B5973F9E2CE}"/>
                  </a:ext>
                </a:extLst>
              </p:cNvPr>
              <p:cNvSpPr/>
              <p:nvPr/>
            </p:nvSpPr>
            <p:spPr>
              <a:xfrm>
                <a:off x="7376937" y="2980374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b="1" dirty="0">
                    <a:solidFill>
                      <a:schemeClr val="accent6">
                        <a:lumMod val="75000"/>
                      </a:schemeClr>
                    </a:solidFill>
                  </a:rPr>
                  <a:t>P</a:t>
                </a:r>
              </a:p>
            </p:txBody>
          </p:sp>
        </p:grpSp>
        <p:sp>
          <p:nvSpPr>
            <p:cNvPr id="51" name="CaixaDeTexto 50">
              <a:extLst>
                <a:ext uri="{FF2B5EF4-FFF2-40B4-BE49-F238E27FC236}">
                  <a16:creationId xmlns:a16="http://schemas.microsoft.com/office/drawing/2014/main" id="{2B7AFAEF-39A8-4410-8806-039A0DE8B177}"/>
                </a:ext>
              </a:extLst>
            </p:cNvPr>
            <p:cNvSpPr txBox="1"/>
            <p:nvPr/>
          </p:nvSpPr>
          <p:spPr>
            <a:xfrm>
              <a:off x="1034247" y="3462961"/>
              <a:ext cx="2625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ell MT" panose="02020503060305020303" pitchFamily="18" charset="0"/>
                  <a:ea typeface="+mn-ea"/>
                  <a:cs typeface="+mn-cs"/>
                </a:rPr>
                <a:t>Frutose</a:t>
              </a:r>
              <a:r>
                <a:rPr lang="pt-BR" sz="2400" b="1" dirty="0">
                  <a:solidFill>
                    <a:schemeClr val="bg1"/>
                  </a:solidFill>
                  <a:latin typeface="Bell MT" panose="02020503060305020303" pitchFamily="18" charset="0"/>
                </a:rPr>
                <a:t>-</a:t>
              </a:r>
              <a:r>
                <a:rPr kumimoji="0" lang="pt-BR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ell MT" panose="02020503060305020303" pitchFamily="18" charset="0"/>
                  <a:ea typeface="+mn-ea"/>
                  <a:cs typeface="+mn-cs"/>
                </a:rPr>
                <a:t>6-fosfato</a:t>
              </a:r>
            </a:p>
          </p:txBody>
        </p:sp>
      </p:grpSp>
      <p:grpSp>
        <p:nvGrpSpPr>
          <p:cNvPr id="2" name="Agrupar 1">
            <a:extLst>
              <a:ext uri="{FF2B5EF4-FFF2-40B4-BE49-F238E27FC236}">
                <a16:creationId xmlns:a16="http://schemas.microsoft.com/office/drawing/2014/main" id="{9F5DAE2A-82B5-49B5-AA98-02587E649993}"/>
              </a:ext>
            </a:extLst>
          </p:cNvPr>
          <p:cNvGrpSpPr/>
          <p:nvPr/>
        </p:nvGrpSpPr>
        <p:grpSpPr>
          <a:xfrm>
            <a:off x="1053961" y="3009798"/>
            <a:ext cx="2625200" cy="897994"/>
            <a:chOff x="1045440" y="4397879"/>
            <a:chExt cx="2625200" cy="897994"/>
          </a:xfrm>
        </p:grpSpPr>
        <p:sp>
          <p:nvSpPr>
            <p:cNvPr id="53" name="CaixaDeTexto 52">
              <a:extLst>
                <a:ext uri="{FF2B5EF4-FFF2-40B4-BE49-F238E27FC236}">
                  <a16:creationId xmlns:a16="http://schemas.microsoft.com/office/drawing/2014/main" id="{224305F2-1A6F-49AD-9EFE-BB0B90BC35FA}"/>
                </a:ext>
              </a:extLst>
            </p:cNvPr>
            <p:cNvSpPr txBox="1"/>
            <p:nvPr/>
          </p:nvSpPr>
          <p:spPr>
            <a:xfrm>
              <a:off x="1045440" y="4834208"/>
              <a:ext cx="2625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ell MT" panose="02020503060305020303" pitchFamily="18" charset="0"/>
                  <a:ea typeface="+mn-ea"/>
                  <a:cs typeface="+mn-cs"/>
                </a:rPr>
                <a:t>Glicose</a:t>
              </a:r>
              <a:r>
                <a:rPr lang="pt-BR" sz="2400" b="1" dirty="0">
                  <a:solidFill>
                    <a:schemeClr val="bg1"/>
                  </a:solidFill>
                  <a:latin typeface="Bell MT" panose="02020503060305020303" pitchFamily="18" charset="0"/>
                </a:rPr>
                <a:t>-</a:t>
              </a:r>
              <a:r>
                <a:rPr kumimoji="0" lang="pt-BR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ell MT" panose="02020503060305020303" pitchFamily="18" charset="0"/>
                  <a:ea typeface="+mn-ea"/>
                  <a:cs typeface="+mn-cs"/>
                </a:rPr>
                <a:t>6-fosfato</a:t>
              </a:r>
            </a:p>
          </p:txBody>
        </p:sp>
        <p:grpSp>
          <p:nvGrpSpPr>
            <p:cNvPr id="54" name="Agrupar 53">
              <a:extLst>
                <a:ext uri="{FF2B5EF4-FFF2-40B4-BE49-F238E27FC236}">
                  <a16:creationId xmlns:a16="http://schemas.microsoft.com/office/drawing/2014/main" id="{34616345-A99F-4629-A019-EFD01A3B017E}"/>
                </a:ext>
              </a:extLst>
            </p:cNvPr>
            <p:cNvGrpSpPr/>
            <p:nvPr/>
          </p:nvGrpSpPr>
          <p:grpSpPr>
            <a:xfrm>
              <a:off x="1188746" y="4397879"/>
              <a:ext cx="2415248" cy="333964"/>
              <a:chOff x="5274206" y="2968835"/>
              <a:chExt cx="2415248" cy="333964"/>
            </a:xfrm>
          </p:grpSpPr>
          <p:cxnSp>
            <p:nvCxnSpPr>
              <p:cNvPr id="55" name="Conector reto 54">
                <a:extLst>
                  <a:ext uri="{FF2B5EF4-FFF2-40B4-BE49-F238E27FC236}">
                    <a16:creationId xmlns:a16="http://schemas.microsoft.com/office/drawing/2014/main" id="{E0AC5AC2-B951-4AA8-AC29-05A3A90D9C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30812" y="3130047"/>
                <a:ext cx="376019" cy="0"/>
              </a:xfrm>
              <a:prstGeom prst="line">
                <a:avLst/>
              </a:prstGeom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Elipse 55">
                <a:extLst>
                  <a:ext uri="{FF2B5EF4-FFF2-40B4-BE49-F238E27FC236}">
                    <a16:creationId xmlns:a16="http://schemas.microsoft.com/office/drawing/2014/main" id="{EEC7503C-B660-4AAA-9D4A-3B55F65198C5}"/>
                  </a:ext>
                </a:extLst>
              </p:cNvPr>
              <p:cNvSpPr/>
              <p:nvPr/>
            </p:nvSpPr>
            <p:spPr>
              <a:xfrm>
                <a:off x="5274206" y="2968835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57" name="Elipse 56">
                <a:extLst>
                  <a:ext uri="{FF2B5EF4-FFF2-40B4-BE49-F238E27FC236}">
                    <a16:creationId xmlns:a16="http://schemas.microsoft.com/office/drawing/2014/main" id="{771893AA-FD38-4F36-B15F-ECB264122A31}"/>
                  </a:ext>
                </a:extLst>
              </p:cNvPr>
              <p:cNvSpPr/>
              <p:nvPr/>
            </p:nvSpPr>
            <p:spPr>
              <a:xfrm>
                <a:off x="5596155" y="2980374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8" name="Elipse 57">
                <a:extLst>
                  <a:ext uri="{FF2B5EF4-FFF2-40B4-BE49-F238E27FC236}">
                    <a16:creationId xmlns:a16="http://schemas.microsoft.com/office/drawing/2014/main" id="{65BD1752-6F17-44B6-83EB-9EC088184DB9}"/>
                  </a:ext>
                </a:extLst>
              </p:cNvPr>
              <p:cNvSpPr/>
              <p:nvPr/>
            </p:nvSpPr>
            <p:spPr>
              <a:xfrm>
                <a:off x="5887344" y="2968835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59" name="Elipse 58">
                <a:extLst>
                  <a:ext uri="{FF2B5EF4-FFF2-40B4-BE49-F238E27FC236}">
                    <a16:creationId xmlns:a16="http://schemas.microsoft.com/office/drawing/2014/main" id="{1AC4A41C-1B9C-4B39-82FC-026000676F9B}"/>
                  </a:ext>
                </a:extLst>
              </p:cNvPr>
              <p:cNvSpPr/>
              <p:nvPr/>
            </p:nvSpPr>
            <p:spPr>
              <a:xfrm>
                <a:off x="6209293" y="2980374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60" name="Elipse 59">
                <a:extLst>
                  <a:ext uri="{FF2B5EF4-FFF2-40B4-BE49-F238E27FC236}">
                    <a16:creationId xmlns:a16="http://schemas.microsoft.com/office/drawing/2014/main" id="{8F40CC3D-9C29-439C-A5E2-326B958FE72F}"/>
                  </a:ext>
                </a:extLst>
              </p:cNvPr>
              <p:cNvSpPr/>
              <p:nvPr/>
            </p:nvSpPr>
            <p:spPr>
              <a:xfrm>
                <a:off x="6527359" y="2968835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61" name="Elipse 60">
                <a:extLst>
                  <a:ext uri="{FF2B5EF4-FFF2-40B4-BE49-F238E27FC236}">
                    <a16:creationId xmlns:a16="http://schemas.microsoft.com/office/drawing/2014/main" id="{188CA8B2-1EF4-44A3-B06B-4E1E8B4A4BD9}"/>
                  </a:ext>
                </a:extLst>
              </p:cNvPr>
              <p:cNvSpPr/>
              <p:nvPr/>
            </p:nvSpPr>
            <p:spPr>
              <a:xfrm>
                <a:off x="6849308" y="2980374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62" name="Elipse 61">
                <a:extLst>
                  <a:ext uri="{FF2B5EF4-FFF2-40B4-BE49-F238E27FC236}">
                    <a16:creationId xmlns:a16="http://schemas.microsoft.com/office/drawing/2014/main" id="{EA00B6D1-2A91-4424-ADAF-90F7172F00ED}"/>
                  </a:ext>
                </a:extLst>
              </p:cNvPr>
              <p:cNvSpPr/>
              <p:nvPr/>
            </p:nvSpPr>
            <p:spPr>
              <a:xfrm>
                <a:off x="7376937" y="2980374"/>
                <a:ext cx="312517" cy="32242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b="1" dirty="0">
                    <a:solidFill>
                      <a:schemeClr val="accent6">
                        <a:lumMod val="75000"/>
                      </a:schemeClr>
                    </a:solidFill>
                  </a:rPr>
                  <a:t>P</a:t>
                </a:r>
              </a:p>
            </p:txBody>
          </p:sp>
        </p:grpSp>
      </p:grpSp>
      <p:sp>
        <p:nvSpPr>
          <p:cNvPr id="63" name="Seta: Curva para Cima 62">
            <a:extLst>
              <a:ext uri="{FF2B5EF4-FFF2-40B4-BE49-F238E27FC236}">
                <a16:creationId xmlns:a16="http://schemas.microsoft.com/office/drawing/2014/main" id="{C58D641F-771B-4436-906E-191FE1AED438}"/>
              </a:ext>
            </a:extLst>
          </p:cNvPr>
          <p:cNvSpPr/>
          <p:nvPr/>
        </p:nvSpPr>
        <p:spPr>
          <a:xfrm>
            <a:off x="4646541" y="2745273"/>
            <a:ext cx="1466793" cy="41790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CaixaDeTexto 63">
            <a:extLst>
              <a:ext uri="{FF2B5EF4-FFF2-40B4-BE49-F238E27FC236}">
                <a16:creationId xmlns:a16="http://schemas.microsoft.com/office/drawing/2014/main" id="{1641C001-A245-4907-AB26-A5AF691C0EFF}"/>
              </a:ext>
            </a:extLst>
          </p:cNvPr>
          <p:cNvSpPr txBox="1"/>
          <p:nvPr/>
        </p:nvSpPr>
        <p:spPr>
          <a:xfrm>
            <a:off x="3844971" y="2325684"/>
            <a:ext cx="1499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ATP</a:t>
            </a:r>
          </a:p>
        </p:txBody>
      </p: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24E8DB51-7386-4856-A747-4E754AF341A2}"/>
              </a:ext>
            </a:extLst>
          </p:cNvPr>
          <p:cNvSpPr txBox="1"/>
          <p:nvPr/>
        </p:nvSpPr>
        <p:spPr>
          <a:xfrm>
            <a:off x="5322096" y="2325684"/>
            <a:ext cx="1582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ADP + </a:t>
            </a:r>
            <a:r>
              <a:rPr kumimoji="0" lang="pt-BR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Pi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35158730-C629-4158-AD49-FC613F6CA471}"/>
              </a:ext>
            </a:extLst>
          </p:cNvPr>
          <p:cNvGrpSpPr/>
          <p:nvPr/>
        </p:nvGrpSpPr>
        <p:grpSpPr>
          <a:xfrm>
            <a:off x="6414861" y="2391614"/>
            <a:ext cx="618849" cy="322425"/>
            <a:chOff x="6414861" y="2391614"/>
            <a:chExt cx="618849" cy="322425"/>
          </a:xfrm>
        </p:grpSpPr>
        <p:cxnSp>
          <p:nvCxnSpPr>
            <p:cNvPr id="66" name="Conector reto 65">
              <a:extLst>
                <a:ext uri="{FF2B5EF4-FFF2-40B4-BE49-F238E27FC236}">
                  <a16:creationId xmlns:a16="http://schemas.microsoft.com/office/drawing/2014/main" id="{506CF6EF-F6AA-4A2E-8F2B-9C977974719E}"/>
                </a:ext>
              </a:extLst>
            </p:cNvPr>
            <p:cNvCxnSpPr>
              <a:cxnSpLocks/>
            </p:cNvCxnSpPr>
            <p:nvPr/>
          </p:nvCxnSpPr>
          <p:spPr>
            <a:xfrm>
              <a:off x="6657691" y="2556517"/>
              <a:ext cx="376019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Elipse 66">
              <a:extLst>
                <a:ext uri="{FF2B5EF4-FFF2-40B4-BE49-F238E27FC236}">
                  <a16:creationId xmlns:a16="http://schemas.microsoft.com/office/drawing/2014/main" id="{F718C8E3-0388-4ED5-BF23-345139A5885D}"/>
                </a:ext>
              </a:extLst>
            </p:cNvPr>
            <p:cNvSpPr/>
            <p:nvPr/>
          </p:nvSpPr>
          <p:spPr>
            <a:xfrm>
              <a:off x="6414861" y="239161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accent6">
                      <a:lumMod val="75000"/>
                    </a:schemeClr>
                  </a:solidFill>
                </a:rPr>
                <a:t>P</a:t>
              </a:r>
            </a:p>
          </p:txBody>
        </p:sp>
      </p:grpSp>
      <p:grpSp>
        <p:nvGrpSpPr>
          <p:cNvPr id="30" name="Agrupar 29">
            <a:extLst>
              <a:ext uri="{FF2B5EF4-FFF2-40B4-BE49-F238E27FC236}">
                <a16:creationId xmlns:a16="http://schemas.microsoft.com/office/drawing/2014/main" id="{6D7192E2-0226-47E0-9850-941BE93C3394}"/>
              </a:ext>
            </a:extLst>
          </p:cNvPr>
          <p:cNvGrpSpPr/>
          <p:nvPr/>
        </p:nvGrpSpPr>
        <p:grpSpPr>
          <a:xfrm>
            <a:off x="8036793" y="3018668"/>
            <a:ext cx="2415248" cy="333964"/>
            <a:chOff x="1445681" y="3010445"/>
            <a:chExt cx="2415248" cy="333964"/>
          </a:xfrm>
        </p:grpSpPr>
        <p:cxnSp>
          <p:nvCxnSpPr>
            <p:cNvPr id="33" name="Conector reto 32">
              <a:extLst>
                <a:ext uri="{FF2B5EF4-FFF2-40B4-BE49-F238E27FC236}">
                  <a16:creationId xmlns:a16="http://schemas.microsoft.com/office/drawing/2014/main" id="{A736B454-7653-44A5-B541-90860E2C363D}"/>
                </a:ext>
              </a:extLst>
            </p:cNvPr>
            <p:cNvCxnSpPr>
              <a:cxnSpLocks/>
            </p:cNvCxnSpPr>
            <p:nvPr/>
          </p:nvCxnSpPr>
          <p:spPr>
            <a:xfrm>
              <a:off x="3202287" y="3171657"/>
              <a:ext cx="376019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D057CFC8-B1C7-44C4-ABB0-7E515345143E}"/>
                </a:ext>
              </a:extLst>
            </p:cNvPr>
            <p:cNvSpPr/>
            <p:nvPr/>
          </p:nvSpPr>
          <p:spPr>
            <a:xfrm>
              <a:off x="1445681" y="301044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5" name="Elipse 34">
              <a:extLst>
                <a:ext uri="{FF2B5EF4-FFF2-40B4-BE49-F238E27FC236}">
                  <a16:creationId xmlns:a16="http://schemas.microsoft.com/office/drawing/2014/main" id="{894AE61A-FFFD-45A7-B83E-81383A8FA051}"/>
                </a:ext>
              </a:extLst>
            </p:cNvPr>
            <p:cNvSpPr/>
            <p:nvPr/>
          </p:nvSpPr>
          <p:spPr>
            <a:xfrm>
              <a:off x="1767630" y="302198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6" name="Elipse 35">
              <a:extLst>
                <a:ext uri="{FF2B5EF4-FFF2-40B4-BE49-F238E27FC236}">
                  <a16:creationId xmlns:a16="http://schemas.microsoft.com/office/drawing/2014/main" id="{6D192D25-23EF-43D7-8E31-75D4024F542F}"/>
                </a:ext>
              </a:extLst>
            </p:cNvPr>
            <p:cNvSpPr/>
            <p:nvPr/>
          </p:nvSpPr>
          <p:spPr>
            <a:xfrm>
              <a:off x="2058819" y="301044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82C3923F-D9C8-45FA-A7C9-F11F44509A0E}"/>
                </a:ext>
              </a:extLst>
            </p:cNvPr>
            <p:cNvSpPr/>
            <p:nvPr/>
          </p:nvSpPr>
          <p:spPr>
            <a:xfrm>
              <a:off x="2380768" y="302198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38" name="Elipse 37">
              <a:extLst>
                <a:ext uri="{FF2B5EF4-FFF2-40B4-BE49-F238E27FC236}">
                  <a16:creationId xmlns:a16="http://schemas.microsoft.com/office/drawing/2014/main" id="{E95DBA3E-B539-430E-BDA2-7426E600F625}"/>
                </a:ext>
              </a:extLst>
            </p:cNvPr>
            <p:cNvSpPr/>
            <p:nvPr/>
          </p:nvSpPr>
          <p:spPr>
            <a:xfrm>
              <a:off x="2698834" y="301044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39" name="Elipse 38">
              <a:extLst>
                <a:ext uri="{FF2B5EF4-FFF2-40B4-BE49-F238E27FC236}">
                  <a16:creationId xmlns:a16="http://schemas.microsoft.com/office/drawing/2014/main" id="{D8357887-82A5-4E5E-BC9C-00330F423D41}"/>
                </a:ext>
              </a:extLst>
            </p:cNvPr>
            <p:cNvSpPr/>
            <p:nvPr/>
          </p:nvSpPr>
          <p:spPr>
            <a:xfrm>
              <a:off x="3020783" y="302198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B519BEF9-55A6-44EC-B2B2-9FEFC5F89933}"/>
                </a:ext>
              </a:extLst>
            </p:cNvPr>
            <p:cNvSpPr/>
            <p:nvPr/>
          </p:nvSpPr>
          <p:spPr>
            <a:xfrm>
              <a:off x="3548412" y="302198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accent6">
                      <a:lumMod val="75000"/>
                    </a:schemeClr>
                  </a:solidFill>
                </a:rPr>
                <a:t>P</a:t>
              </a:r>
            </a:p>
          </p:txBody>
        </p:sp>
      </p:grpSp>
      <p:pic>
        <p:nvPicPr>
          <p:cNvPr id="68" name="Imagem 67">
            <a:extLst>
              <a:ext uri="{FF2B5EF4-FFF2-40B4-BE49-F238E27FC236}">
                <a16:creationId xmlns:a16="http://schemas.microsoft.com/office/drawing/2014/main" id="{7A9E1AAF-6FED-4C96-B3D2-43016B65711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-24132" r="-8347"/>
          <a:stretch>
            <a:fillRect/>
          </a:stretch>
        </p:blipFill>
        <p:spPr>
          <a:xfrm>
            <a:off x="3697822" y="-248791"/>
            <a:ext cx="2172377" cy="1725798"/>
          </a:xfrm>
          <a:custGeom>
            <a:avLst/>
            <a:gdLst>
              <a:gd name="connsiteX0" fmla="*/ 0 w 1799737"/>
              <a:gd name="connsiteY0" fmla="*/ 277951 h 1429762"/>
              <a:gd name="connsiteX1" fmla="*/ 487798 w 1799737"/>
              <a:gd name="connsiteY1" fmla="*/ 277951 h 1429762"/>
              <a:gd name="connsiteX2" fmla="*/ 487798 w 1799737"/>
              <a:gd name="connsiteY2" fmla="*/ 532665 h 1429762"/>
              <a:gd name="connsiteX3" fmla="*/ 1661083 w 1799737"/>
              <a:gd name="connsiteY3" fmla="*/ 532665 h 1429762"/>
              <a:gd name="connsiteX4" fmla="*/ 1661083 w 1799737"/>
              <a:gd name="connsiteY4" fmla="*/ 1429762 h 1429762"/>
              <a:gd name="connsiteX5" fmla="*/ 0 w 1799737"/>
              <a:gd name="connsiteY5" fmla="*/ 1429762 h 1429762"/>
              <a:gd name="connsiteX6" fmla="*/ 487798 w 1799737"/>
              <a:gd name="connsiteY6" fmla="*/ 0 h 1429762"/>
              <a:gd name="connsiteX7" fmla="*/ 1799737 w 1799737"/>
              <a:gd name="connsiteY7" fmla="*/ 0 h 1429762"/>
              <a:gd name="connsiteX8" fmla="*/ 1799737 w 1799737"/>
              <a:gd name="connsiteY8" fmla="*/ 532665 h 1429762"/>
              <a:gd name="connsiteX9" fmla="*/ 1661083 w 1799737"/>
              <a:gd name="connsiteY9" fmla="*/ 532665 h 1429762"/>
              <a:gd name="connsiteX10" fmla="*/ 1661083 w 1799737"/>
              <a:gd name="connsiteY10" fmla="*/ 277951 h 1429762"/>
              <a:gd name="connsiteX11" fmla="*/ 487798 w 1799737"/>
              <a:gd name="connsiteY11" fmla="*/ 277951 h 142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99737" h="1429762">
                <a:moveTo>
                  <a:pt x="0" y="277951"/>
                </a:moveTo>
                <a:lnTo>
                  <a:pt x="487798" y="277951"/>
                </a:lnTo>
                <a:lnTo>
                  <a:pt x="487798" y="532665"/>
                </a:lnTo>
                <a:lnTo>
                  <a:pt x="1661083" y="532665"/>
                </a:lnTo>
                <a:lnTo>
                  <a:pt x="1661083" y="1429762"/>
                </a:lnTo>
                <a:lnTo>
                  <a:pt x="0" y="1429762"/>
                </a:lnTo>
                <a:close/>
                <a:moveTo>
                  <a:pt x="487798" y="0"/>
                </a:moveTo>
                <a:lnTo>
                  <a:pt x="1799737" y="0"/>
                </a:lnTo>
                <a:lnTo>
                  <a:pt x="1799737" y="532665"/>
                </a:lnTo>
                <a:lnTo>
                  <a:pt x="1661083" y="532665"/>
                </a:lnTo>
                <a:lnTo>
                  <a:pt x="1661083" y="277951"/>
                </a:lnTo>
                <a:lnTo>
                  <a:pt x="487798" y="277951"/>
                </a:lnTo>
                <a:close/>
              </a:path>
            </a:pathLst>
          </a:custGeom>
        </p:spPr>
      </p:pic>
      <p:pic>
        <p:nvPicPr>
          <p:cNvPr id="69" name="Imagem 68">
            <a:extLst>
              <a:ext uri="{FF2B5EF4-FFF2-40B4-BE49-F238E27FC236}">
                <a16:creationId xmlns:a16="http://schemas.microsoft.com/office/drawing/2014/main" id="{648461D7-823E-46EB-A5A6-76464171B9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5700" y="306540"/>
            <a:ext cx="2128949" cy="1100681"/>
          </a:xfrm>
          <a:prstGeom prst="rect">
            <a:avLst/>
          </a:prstGeom>
        </p:spPr>
      </p:pic>
      <p:sp>
        <p:nvSpPr>
          <p:cNvPr id="70" name="CaixaDeTexto 69">
            <a:extLst>
              <a:ext uri="{FF2B5EF4-FFF2-40B4-BE49-F238E27FC236}">
                <a16:creationId xmlns:a16="http://schemas.microsoft.com/office/drawing/2014/main" id="{BC21EBEE-D9D4-4FD7-8E85-67587D0D5155}"/>
              </a:ext>
            </a:extLst>
          </p:cNvPr>
          <p:cNvSpPr txBox="1"/>
          <p:nvPr/>
        </p:nvSpPr>
        <p:spPr>
          <a:xfrm>
            <a:off x="3177946" y="1507870"/>
            <a:ext cx="3107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</a:rPr>
              <a:t>Glicose</a:t>
            </a:r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-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</a:rPr>
              <a:t>6-fosfato</a:t>
            </a:r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id="{53E4E928-7E8C-4BDA-8601-2FEFE6FDA945}"/>
              </a:ext>
            </a:extLst>
          </p:cNvPr>
          <p:cNvSpPr txBox="1"/>
          <p:nvPr/>
        </p:nvSpPr>
        <p:spPr>
          <a:xfrm>
            <a:off x="6414861" y="1426962"/>
            <a:ext cx="3107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</a:rPr>
              <a:t>Frutose</a:t>
            </a:r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-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</a:rPr>
              <a:t>6-fosfato</a:t>
            </a:r>
          </a:p>
        </p:txBody>
      </p:sp>
      <p:grpSp>
        <p:nvGrpSpPr>
          <p:cNvPr id="52" name="Agrupar 51">
            <a:extLst>
              <a:ext uri="{FF2B5EF4-FFF2-40B4-BE49-F238E27FC236}">
                <a16:creationId xmlns:a16="http://schemas.microsoft.com/office/drawing/2014/main" id="{1C165994-4640-4572-AF37-FBE10CEBC44E}"/>
              </a:ext>
            </a:extLst>
          </p:cNvPr>
          <p:cNvGrpSpPr/>
          <p:nvPr/>
        </p:nvGrpSpPr>
        <p:grpSpPr>
          <a:xfrm>
            <a:off x="0" y="0"/>
            <a:ext cx="3078051" cy="634957"/>
            <a:chOff x="0" y="0"/>
            <a:chExt cx="3078051" cy="634957"/>
          </a:xfrm>
        </p:grpSpPr>
        <p:sp>
          <p:nvSpPr>
            <p:cNvPr id="72" name="Retângulo 71">
              <a:extLst>
                <a:ext uri="{FF2B5EF4-FFF2-40B4-BE49-F238E27FC236}">
                  <a16:creationId xmlns:a16="http://schemas.microsoft.com/office/drawing/2014/main" id="{EE82BB9E-8A85-47EE-8E75-5FD867B0C1D8}"/>
                </a:ext>
              </a:extLst>
            </p:cNvPr>
            <p:cNvSpPr/>
            <p:nvPr/>
          </p:nvSpPr>
          <p:spPr>
            <a:xfrm>
              <a:off x="0" y="0"/>
              <a:ext cx="3078051" cy="634957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3" name="CaixaDeTexto 72">
              <a:extLst>
                <a:ext uri="{FF2B5EF4-FFF2-40B4-BE49-F238E27FC236}">
                  <a16:creationId xmlns:a16="http://schemas.microsoft.com/office/drawing/2014/main" id="{1968E04E-B7A0-489E-8E2D-08EEB272EFDB}"/>
                </a:ext>
              </a:extLst>
            </p:cNvPr>
            <p:cNvSpPr txBox="1"/>
            <p:nvPr/>
          </p:nvSpPr>
          <p:spPr>
            <a:xfrm>
              <a:off x="0" y="81296"/>
              <a:ext cx="2974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ell MT" panose="02020503060305020303" pitchFamily="18" charset="0"/>
                  <a:ea typeface="+mn-ea"/>
                  <a:cs typeface="+mn-cs"/>
                </a:rPr>
                <a:t>1º Etapa da glicólise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557652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50" fill="hold"/>
                                        <p:tgtEl>
                                          <p:spTgt spid="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22222E-6 L 0.04701 -2.22222E-6 C 0.06797 -2.22222E-6 0.09401 0.02477 0.09401 0.04491 L 0.09401 0.09005 " pathEditMode="relative" rAng="0" ptsTypes="AAAA">
                                      <p:cBhvr>
                                        <p:cTn id="8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1" y="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3" grpId="0"/>
      <p:bldP spid="63" grpId="0" animBg="1"/>
      <p:bldP spid="64" grpId="0"/>
      <p:bldP spid="65" grpId="0"/>
      <p:bldP spid="70" grpId="0"/>
      <p:bldP spid="70" grpId="1"/>
      <p:bldP spid="71" grpId="0"/>
      <p:bldP spid="7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C8E9FB3C-90F9-429D-9EF5-6983C92630F1}"/>
              </a:ext>
            </a:extLst>
          </p:cNvPr>
          <p:cNvCxnSpPr>
            <a:cxnSpLocks/>
          </p:cNvCxnSpPr>
          <p:nvPr/>
        </p:nvCxnSpPr>
        <p:spPr>
          <a:xfrm flipV="1">
            <a:off x="-526648" y="3163181"/>
            <a:ext cx="879574" cy="2956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59ABD16B-E60D-455E-9D8E-44B9AC1F1A93}"/>
              </a:ext>
            </a:extLst>
          </p:cNvPr>
          <p:cNvSpPr txBox="1"/>
          <p:nvPr/>
        </p:nvSpPr>
        <p:spPr>
          <a:xfrm>
            <a:off x="3814655" y="5633201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4º Reação</a:t>
            </a:r>
          </a:p>
        </p:txBody>
      </p:sp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3BAA3871-0106-4F61-8D4F-7EA3FC472877}"/>
              </a:ext>
            </a:extLst>
          </p:cNvPr>
          <p:cNvCxnSpPr>
            <a:cxnSpLocks/>
          </p:cNvCxnSpPr>
          <p:nvPr/>
        </p:nvCxnSpPr>
        <p:spPr>
          <a:xfrm flipV="1">
            <a:off x="5507221" y="2440792"/>
            <a:ext cx="778475" cy="70969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F892552E-2E97-48D7-830C-C3A831621646}"/>
              </a:ext>
            </a:extLst>
          </p:cNvPr>
          <p:cNvCxnSpPr>
            <a:cxnSpLocks/>
          </p:cNvCxnSpPr>
          <p:nvPr/>
        </p:nvCxnSpPr>
        <p:spPr>
          <a:xfrm>
            <a:off x="5507221" y="3180422"/>
            <a:ext cx="800477" cy="793144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1264A2A1-630D-4EDD-97F4-6CBB58058605}"/>
              </a:ext>
            </a:extLst>
          </p:cNvPr>
          <p:cNvSpPr txBox="1"/>
          <p:nvPr/>
        </p:nvSpPr>
        <p:spPr>
          <a:xfrm>
            <a:off x="6096000" y="1832767"/>
            <a:ext cx="31280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Gliceraldeído-3-fosfato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0F1EC071-B512-4412-9A96-2022C2CB7DEF}"/>
              </a:ext>
            </a:extLst>
          </p:cNvPr>
          <p:cNvSpPr txBox="1"/>
          <p:nvPr/>
        </p:nvSpPr>
        <p:spPr>
          <a:xfrm>
            <a:off x="6061461" y="3581896"/>
            <a:ext cx="31894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Di-hidroxiacetonafosfato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ell MT" panose="02020503060305020303" pitchFamily="18" charset="0"/>
              <a:ea typeface="+mn-ea"/>
              <a:cs typeface="+mn-cs"/>
            </a:endParaRP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B8AAFA3F-6A7B-44B1-9936-A4B8E83100E1}"/>
              </a:ext>
            </a:extLst>
          </p:cNvPr>
          <p:cNvSpPr txBox="1"/>
          <p:nvPr/>
        </p:nvSpPr>
        <p:spPr>
          <a:xfrm>
            <a:off x="3977683" y="3280341"/>
            <a:ext cx="1779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Aldolase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BBB4DDAE-F956-4CE6-93B3-A401CC47CC18}"/>
              </a:ext>
            </a:extLst>
          </p:cNvPr>
          <p:cNvSpPr txBox="1"/>
          <p:nvPr/>
        </p:nvSpPr>
        <p:spPr>
          <a:xfrm>
            <a:off x="339753" y="3511901"/>
            <a:ext cx="3968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Frutose-1,6-Bisfosfato</a:t>
            </a:r>
          </a:p>
        </p:txBody>
      </p:sp>
      <p:grpSp>
        <p:nvGrpSpPr>
          <p:cNvPr id="41" name="Agrupar 40">
            <a:extLst>
              <a:ext uri="{FF2B5EF4-FFF2-40B4-BE49-F238E27FC236}">
                <a16:creationId xmlns:a16="http://schemas.microsoft.com/office/drawing/2014/main" id="{57F4B635-E95B-4EE7-8D2F-AB6315F0434D}"/>
              </a:ext>
            </a:extLst>
          </p:cNvPr>
          <p:cNvGrpSpPr/>
          <p:nvPr/>
        </p:nvGrpSpPr>
        <p:grpSpPr>
          <a:xfrm>
            <a:off x="846109" y="3013033"/>
            <a:ext cx="2912865" cy="346132"/>
            <a:chOff x="948064" y="2998277"/>
            <a:chExt cx="2912865" cy="346132"/>
          </a:xfrm>
        </p:grpSpPr>
        <p:cxnSp>
          <p:nvCxnSpPr>
            <p:cNvPr id="42" name="Conector reto 41">
              <a:extLst>
                <a:ext uri="{FF2B5EF4-FFF2-40B4-BE49-F238E27FC236}">
                  <a16:creationId xmlns:a16="http://schemas.microsoft.com/office/drawing/2014/main" id="{BEAF2D24-77AE-4173-ACFD-6546886B8554}"/>
                </a:ext>
              </a:extLst>
            </p:cNvPr>
            <p:cNvCxnSpPr>
              <a:cxnSpLocks/>
            </p:cNvCxnSpPr>
            <p:nvPr/>
          </p:nvCxnSpPr>
          <p:spPr>
            <a:xfrm>
              <a:off x="1190894" y="3163180"/>
              <a:ext cx="376019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to 42">
              <a:extLst>
                <a:ext uri="{FF2B5EF4-FFF2-40B4-BE49-F238E27FC236}">
                  <a16:creationId xmlns:a16="http://schemas.microsoft.com/office/drawing/2014/main" id="{6FA7C0B3-5D5E-4AA3-B429-59339B6F5FAB}"/>
                </a:ext>
              </a:extLst>
            </p:cNvPr>
            <p:cNvCxnSpPr>
              <a:cxnSpLocks/>
            </p:cNvCxnSpPr>
            <p:nvPr/>
          </p:nvCxnSpPr>
          <p:spPr>
            <a:xfrm>
              <a:off x="3202287" y="3171657"/>
              <a:ext cx="376019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Elipse 43">
              <a:extLst>
                <a:ext uri="{FF2B5EF4-FFF2-40B4-BE49-F238E27FC236}">
                  <a16:creationId xmlns:a16="http://schemas.microsoft.com/office/drawing/2014/main" id="{DF0696CA-E6CC-44AD-B473-C2138648099C}"/>
                </a:ext>
              </a:extLst>
            </p:cNvPr>
            <p:cNvSpPr/>
            <p:nvPr/>
          </p:nvSpPr>
          <p:spPr>
            <a:xfrm>
              <a:off x="1445681" y="301044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Elipse 44">
              <a:extLst>
                <a:ext uri="{FF2B5EF4-FFF2-40B4-BE49-F238E27FC236}">
                  <a16:creationId xmlns:a16="http://schemas.microsoft.com/office/drawing/2014/main" id="{136F5A9A-81CC-49A4-8315-94D3082DFB2F}"/>
                </a:ext>
              </a:extLst>
            </p:cNvPr>
            <p:cNvSpPr/>
            <p:nvPr/>
          </p:nvSpPr>
          <p:spPr>
            <a:xfrm>
              <a:off x="1767630" y="302198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Elipse 45">
              <a:extLst>
                <a:ext uri="{FF2B5EF4-FFF2-40B4-BE49-F238E27FC236}">
                  <a16:creationId xmlns:a16="http://schemas.microsoft.com/office/drawing/2014/main" id="{103D6045-5B79-424E-B355-1718FA32ED06}"/>
                </a:ext>
              </a:extLst>
            </p:cNvPr>
            <p:cNvSpPr/>
            <p:nvPr/>
          </p:nvSpPr>
          <p:spPr>
            <a:xfrm>
              <a:off x="2058819" y="301044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Elipse 46">
              <a:extLst>
                <a:ext uri="{FF2B5EF4-FFF2-40B4-BE49-F238E27FC236}">
                  <a16:creationId xmlns:a16="http://schemas.microsoft.com/office/drawing/2014/main" id="{52A30210-8983-4B6A-875A-2C03CFCBC007}"/>
                </a:ext>
              </a:extLst>
            </p:cNvPr>
            <p:cNvSpPr/>
            <p:nvPr/>
          </p:nvSpPr>
          <p:spPr>
            <a:xfrm>
              <a:off x="2380768" y="302198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Elipse 47">
              <a:extLst>
                <a:ext uri="{FF2B5EF4-FFF2-40B4-BE49-F238E27FC236}">
                  <a16:creationId xmlns:a16="http://schemas.microsoft.com/office/drawing/2014/main" id="{127E51EB-6C04-418E-A937-F2EFB420CF64}"/>
                </a:ext>
              </a:extLst>
            </p:cNvPr>
            <p:cNvSpPr/>
            <p:nvPr/>
          </p:nvSpPr>
          <p:spPr>
            <a:xfrm>
              <a:off x="2698834" y="301044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Elipse 48">
              <a:extLst>
                <a:ext uri="{FF2B5EF4-FFF2-40B4-BE49-F238E27FC236}">
                  <a16:creationId xmlns:a16="http://schemas.microsoft.com/office/drawing/2014/main" id="{CFFE1633-8206-449F-BBB7-C79AB520BBA1}"/>
                </a:ext>
              </a:extLst>
            </p:cNvPr>
            <p:cNvSpPr/>
            <p:nvPr/>
          </p:nvSpPr>
          <p:spPr>
            <a:xfrm>
              <a:off x="3020783" y="302198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Elipse 49">
              <a:extLst>
                <a:ext uri="{FF2B5EF4-FFF2-40B4-BE49-F238E27FC236}">
                  <a16:creationId xmlns:a16="http://schemas.microsoft.com/office/drawing/2014/main" id="{9F5BD6B5-0F37-44EC-899E-5AF2D56994CF}"/>
                </a:ext>
              </a:extLst>
            </p:cNvPr>
            <p:cNvSpPr/>
            <p:nvPr/>
          </p:nvSpPr>
          <p:spPr>
            <a:xfrm>
              <a:off x="3548412" y="302198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51" name="Elipse 50">
              <a:extLst>
                <a:ext uri="{FF2B5EF4-FFF2-40B4-BE49-F238E27FC236}">
                  <a16:creationId xmlns:a16="http://schemas.microsoft.com/office/drawing/2014/main" id="{F7D1FC68-9D4B-45F1-B85E-5651602F926D}"/>
                </a:ext>
              </a:extLst>
            </p:cNvPr>
            <p:cNvSpPr/>
            <p:nvPr/>
          </p:nvSpPr>
          <p:spPr>
            <a:xfrm>
              <a:off x="948064" y="2998277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</a:t>
              </a:r>
            </a:p>
          </p:txBody>
        </p:sp>
      </p:grpSp>
      <p:grpSp>
        <p:nvGrpSpPr>
          <p:cNvPr id="52" name="Agrupar 51">
            <a:extLst>
              <a:ext uri="{FF2B5EF4-FFF2-40B4-BE49-F238E27FC236}">
                <a16:creationId xmlns:a16="http://schemas.microsoft.com/office/drawing/2014/main" id="{D0AEF2C9-357B-4B46-8A77-970B1D15210F}"/>
              </a:ext>
            </a:extLst>
          </p:cNvPr>
          <p:cNvGrpSpPr/>
          <p:nvPr/>
        </p:nvGrpSpPr>
        <p:grpSpPr>
          <a:xfrm>
            <a:off x="2327968" y="3018852"/>
            <a:ext cx="1480161" cy="333964"/>
            <a:chOff x="6209293" y="2968835"/>
            <a:chExt cx="1480161" cy="333964"/>
          </a:xfrm>
        </p:grpSpPr>
        <p:cxnSp>
          <p:nvCxnSpPr>
            <p:cNvPr id="53" name="Conector reto 52">
              <a:extLst>
                <a:ext uri="{FF2B5EF4-FFF2-40B4-BE49-F238E27FC236}">
                  <a16:creationId xmlns:a16="http://schemas.microsoft.com/office/drawing/2014/main" id="{DA9C65AC-5792-4E6D-A667-DEFABCC5A191}"/>
                </a:ext>
              </a:extLst>
            </p:cNvPr>
            <p:cNvCxnSpPr>
              <a:cxnSpLocks/>
            </p:cNvCxnSpPr>
            <p:nvPr/>
          </p:nvCxnSpPr>
          <p:spPr>
            <a:xfrm>
              <a:off x="7030812" y="3130047"/>
              <a:ext cx="376019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Elipse 53">
              <a:extLst>
                <a:ext uri="{FF2B5EF4-FFF2-40B4-BE49-F238E27FC236}">
                  <a16:creationId xmlns:a16="http://schemas.microsoft.com/office/drawing/2014/main" id="{4D088448-C9CB-4859-B927-8962535FA198}"/>
                </a:ext>
              </a:extLst>
            </p:cNvPr>
            <p:cNvSpPr/>
            <p:nvPr/>
          </p:nvSpPr>
          <p:spPr>
            <a:xfrm>
              <a:off x="6209293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5" name="Elipse 54">
              <a:extLst>
                <a:ext uri="{FF2B5EF4-FFF2-40B4-BE49-F238E27FC236}">
                  <a16:creationId xmlns:a16="http://schemas.microsoft.com/office/drawing/2014/main" id="{8215FBE0-3287-4525-8BC8-CB1D969F60FB}"/>
                </a:ext>
              </a:extLst>
            </p:cNvPr>
            <p:cNvSpPr/>
            <p:nvPr/>
          </p:nvSpPr>
          <p:spPr>
            <a:xfrm>
              <a:off x="6527359" y="296883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6" name="Elipse 55">
              <a:extLst>
                <a:ext uri="{FF2B5EF4-FFF2-40B4-BE49-F238E27FC236}">
                  <a16:creationId xmlns:a16="http://schemas.microsoft.com/office/drawing/2014/main" id="{038BD204-CD2C-4519-9B3F-DB8F9056A67D}"/>
                </a:ext>
              </a:extLst>
            </p:cNvPr>
            <p:cNvSpPr/>
            <p:nvPr/>
          </p:nvSpPr>
          <p:spPr>
            <a:xfrm>
              <a:off x="6849308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7" name="Elipse 56">
              <a:extLst>
                <a:ext uri="{FF2B5EF4-FFF2-40B4-BE49-F238E27FC236}">
                  <a16:creationId xmlns:a16="http://schemas.microsoft.com/office/drawing/2014/main" id="{4BC0B651-21DC-49EC-B6BE-E2085903C7D3}"/>
                </a:ext>
              </a:extLst>
            </p:cNvPr>
            <p:cNvSpPr/>
            <p:nvPr/>
          </p:nvSpPr>
          <p:spPr>
            <a:xfrm>
              <a:off x="7376937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accent6">
                      <a:lumMod val="75000"/>
                    </a:schemeClr>
                  </a:solidFill>
                </a:rPr>
                <a:t>P</a:t>
              </a:r>
            </a:p>
          </p:txBody>
        </p:sp>
      </p:grpSp>
      <p:grpSp>
        <p:nvGrpSpPr>
          <p:cNvPr id="58" name="Agrupar 57">
            <a:extLst>
              <a:ext uri="{FF2B5EF4-FFF2-40B4-BE49-F238E27FC236}">
                <a16:creationId xmlns:a16="http://schemas.microsoft.com/office/drawing/2014/main" id="{4C708681-8E67-4259-9227-5D4CCEC32F7F}"/>
              </a:ext>
            </a:extLst>
          </p:cNvPr>
          <p:cNvGrpSpPr/>
          <p:nvPr/>
        </p:nvGrpSpPr>
        <p:grpSpPr>
          <a:xfrm rot="10800000">
            <a:off x="815560" y="3024622"/>
            <a:ext cx="1480161" cy="333964"/>
            <a:chOff x="6209293" y="2968835"/>
            <a:chExt cx="1480161" cy="333964"/>
          </a:xfrm>
        </p:grpSpPr>
        <p:cxnSp>
          <p:nvCxnSpPr>
            <p:cNvPr id="59" name="Conector reto 58">
              <a:extLst>
                <a:ext uri="{FF2B5EF4-FFF2-40B4-BE49-F238E27FC236}">
                  <a16:creationId xmlns:a16="http://schemas.microsoft.com/office/drawing/2014/main" id="{53B9160A-88A5-47F2-A6E8-D138A646212C}"/>
                </a:ext>
              </a:extLst>
            </p:cNvPr>
            <p:cNvCxnSpPr>
              <a:cxnSpLocks/>
            </p:cNvCxnSpPr>
            <p:nvPr/>
          </p:nvCxnSpPr>
          <p:spPr>
            <a:xfrm>
              <a:off x="7030812" y="3130047"/>
              <a:ext cx="376019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Elipse 59">
              <a:extLst>
                <a:ext uri="{FF2B5EF4-FFF2-40B4-BE49-F238E27FC236}">
                  <a16:creationId xmlns:a16="http://schemas.microsoft.com/office/drawing/2014/main" id="{542D45FC-AFAA-47E5-93E0-F774FC2B561C}"/>
                </a:ext>
              </a:extLst>
            </p:cNvPr>
            <p:cNvSpPr/>
            <p:nvPr/>
          </p:nvSpPr>
          <p:spPr>
            <a:xfrm>
              <a:off x="6209293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61" name="Elipse 60">
              <a:extLst>
                <a:ext uri="{FF2B5EF4-FFF2-40B4-BE49-F238E27FC236}">
                  <a16:creationId xmlns:a16="http://schemas.microsoft.com/office/drawing/2014/main" id="{445F5B50-5C31-457A-91FF-234CDABEED0C}"/>
                </a:ext>
              </a:extLst>
            </p:cNvPr>
            <p:cNvSpPr/>
            <p:nvPr/>
          </p:nvSpPr>
          <p:spPr>
            <a:xfrm>
              <a:off x="6527359" y="296883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62" name="Elipse 61">
              <a:extLst>
                <a:ext uri="{FF2B5EF4-FFF2-40B4-BE49-F238E27FC236}">
                  <a16:creationId xmlns:a16="http://schemas.microsoft.com/office/drawing/2014/main" id="{CAEACDF8-105E-49B2-971E-FDC31D4C9B08}"/>
                </a:ext>
              </a:extLst>
            </p:cNvPr>
            <p:cNvSpPr/>
            <p:nvPr/>
          </p:nvSpPr>
          <p:spPr>
            <a:xfrm>
              <a:off x="6849308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63" name="Elipse 62">
              <a:extLst>
                <a:ext uri="{FF2B5EF4-FFF2-40B4-BE49-F238E27FC236}">
                  <a16:creationId xmlns:a16="http://schemas.microsoft.com/office/drawing/2014/main" id="{918A7304-D683-48C6-805A-920CD63CE494}"/>
                </a:ext>
              </a:extLst>
            </p:cNvPr>
            <p:cNvSpPr/>
            <p:nvPr/>
          </p:nvSpPr>
          <p:spPr>
            <a:xfrm rot="10800000">
              <a:off x="7376937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accent6">
                      <a:lumMod val="75000"/>
                    </a:schemeClr>
                  </a:solidFill>
                </a:rPr>
                <a:t>P</a:t>
              </a:r>
            </a:p>
          </p:txBody>
        </p:sp>
      </p:grpSp>
      <p:grpSp>
        <p:nvGrpSpPr>
          <p:cNvPr id="64" name="Agrupar 63">
            <a:extLst>
              <a:ext uri="{FF2B5EF4-FFF2-40B4-BE49-F238E27FC236}">
                <a16:creationId xmlns:a16="http://schemas.microsoft.com/office/drawing/2014/main" id="{32EA1888-4D2E-4D89-916A-6B9DA61BE7FF}"/>
              </a:ext>
            </a:extLst>
          </p:cNvPr>
          <p:cNvGrpSpPr/>
          <p:nvPr/>
        </p:nvGrpSpPr>
        <p:grpSpPr>
          <a:xfrm>
            <a:off x="6842297" y="4438500"/>
            <a:ext cx="1480161" cy="333964"/>
            <a:chOff x="6209293" y="2968835"/>
            <a:chExt cx="1480161" cy="333964"/>
          </a:xfrm>
        </p:grpSpPr>
        <p:cxnSp>
          <p:nvCxnSpPr>
            <p:cNvPr id="65" name="Conector reto 64">
              <a:extLst>
                <a:ext uri="{FF2B5EF4-FFF2-40B4-BE49-F238E27FC236}">
                  <a16:creationId xmlns:a16="http://schemas.microsoft.com/office/drawing/2014/main" id="{348D671F-979A-484A-991A-221B33EE49BF}"/>
                </a:ext>
              </a:extLst>
            </p:cNvPr>
            <p:cNvCxnSpPr>
              <a:cxnSpLocks/>
            </p:cNvCxnSpPr>
            <p:nvPr/>
          </p:nvCxnSpPr>
          <p:spPr>
            <a:xfrm>
              <a:off x="7030812" y="3130047"/>
              <a:ext cx="376019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Elipse 65">
              <a:extLst>
                <a:ext uri="{FF2B5EF4-FFF2-40B4-BE49-F238E27FC236}">
                  <a16:creationId xmlns:a16="http://schemas.microsoft.com/office/drawing/2014/main" id="{450420F0-7D9B-4FC7-AE5D-2E631F77F9B4}"/>
                </a:ext>
              </a:extLst>
            </p:cNvPr>
            <p:cNvSpPr/>
            <p:nvPr/>
          </p:nvSpPr>
          <p:spPr>
            <a:xfrm>
              <a:off x="6209293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7" name="Elipse 66">
              <a:extLst>
                <a:ext uri="{FF2B5EF4-FFF2-40B4-BE49-F238E27FC236}">
                  <a16:creationId xmlns:a16="http://schemas.microsoft.com/office/drawing/2014/main" id="{E5691B26-19BB-49DE-AEC2-6F7E5536DDE7}"/>
                </a:ext>
              </a:extLst>
            </p:cNvPr>
            <p:cNvSpPr/>
            <p:nvPr/>
          </p:nvSpPr>
          <p:spPr>
            <a:xfrm>
              <a:off x="6527359" y="296883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8" name="Elipse 67">
              <a:extLst>
                <a:ext uri="{FF2B5EF4-FFF2-40B4-BE49-F238E27FC236}">
                  <a16:creationId xmlns:a16="http://schemas.microsoft.com/office/drawing/2014/main" id="{976FDC9E-CE24-4BA1-B3A1-848A40516D76}"/>
                </a:ext>
              </a:extLst>
            </p:cNvPr>
            <p:cNvSpPr/>
            <p:nvPr/>
          </p:nvSpPr>
          <p:spPr>
            <a:xfrm>
              <a:off x="6849308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9" name="Elipse 68">
              <a:extLst>
                <a:ext uri="{FF2B5EF4-FFF2-40B4-BE49-F238E27FC236}">
                  <a16:creationId xmlns:a16="http://schemas.microsoft.com/office/drawing/2014/main" id="{8945386F-4AC9-4F5F-906C-73EB8508E93C}"/>
                </a:ext>
              </a:extLst>
            </p:cNvPr>
            <p:cNvSpPr/>
            <p:nvPr/>
          </p:nvSpPr>
          <p:spPr>
            <a:xfrm>
              <a:off x="7376937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accent6">
                      <a:lumMod val="75000"/>
                    </a:schemeClr>
                  </a:solidFill>
                </a:rPr>
                <a:t>P</a:t>
              </a:r>
            </a:p>
          </p:txBody>
        </p:sp>
      </p:grpSp>
      <p:cxnSp>
        <p:nvCxnSpPr>
          <p:cNvPr id="70" name="Conector de Seta Reta 69">
            <a:extLst>
              <a:ext uri="{FF2B5EF4-FFF2-40B4-BE49-F238E27FC236}">
                <a16:creationId xmlns:a16="http://schemas.microsoft.com/office/drawing/2014/main" id="{BEC923CC-9BDC-4F4C-AA29-430939C2817E}"/>
              </a:ext>
            </a:extLst>
          </p:cNvPr>
          <p:cNvCxnSpPr>
            <a:cxnSpLocks/>
          </p:cNvCxnSpPr>
          <p:nvPr/>
        </p:nvCxnSpPr>
        <p:spPr>
          <a:xfrm>
            <a:off x="4443663" y="3163181"/>
            <a:ext cx="1063558" cy="0"/>
          </a:xfrm>
          <a:prstGeom prst="straightConnector1">
            <a:avLst/>
          </a:prstGeom>
          <a:ln w="762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D66595A1-9075-4CFC-A1AE-45315E97760C}"/>
              </a:ext>
            </a:extLst>
          </p:cNvPr>
          <p:cNvSpPr/>
          <p:nvPr/>
        </p:nvSpPr>
        <p:spPr>
          <a:xfrm>
            <a:off x="8883521" y="1885650"/>
            <a:ext cx="2377440" cy="640009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  <a:latin typeface="Bell MT" panose="02020503060305020303" pitchFamily="18" charset="0"/>
              </a:rPr>
              <a:t>Será utilizada na </a:t>
            </a:r>
          </a:p>
          <a:p>
            <a:pPr algn="ctr"/>
            <a:r>
              <a:rPr lang="pt-BR" dirty="0">
                <a:solidFill>
                  <a:schemeClr val="tx1"/>
                </a:solidFill>
                <a:latin typeface="Bell MT" panose="02020503060305020303" pitchFamily="18" charset="0"/>
              </a:rPr>
              <a:t>2ª Etapa</a:t>
            </a:r>
          </a:p>
        </p:txBody>
      </p:sp>
      <p:sp>
        <p:nvSpPr>
          <p:cNvPr id="71" name="Retângulo: Cantos Arredondados 70">
            <a:extLst>
              <a:ext uri="{FF2B5EF4-FFF2-40B4-BE49-F238E27FC236}">
                <a16:creationId xmlns:a16="http://schemas.microsoft.com/office/drawing/2014/main" id="{0D79684A-07A1-4A7E-BCEA-8E99A8A906A5}"/>
              </a:ext>
            </a:extLst>
          </p:cNvPr>
          <p:cNvSpPr/>
          <p:nvPr/>
        </p:nvSpPr>
        <p:spPr>
          <a:xfrm>
            <a:off x="6159244" y="4935565"/>
            <a:ext cx="2854804" cy="697632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  <a:latin typeface="Bell MT" panose="02020503060305020303" pitchFamily="18" charset="0"/>
              </a:rPr>
              <a:t>Pode ser convertida em</a:t>
            </a:r>
          </a:p>
          <a:p>
            <a:pPr algn="ctr"/>
            <a:r>
              <a:rPr lang="pt-BR" dirty="0">
                <a:solidFill>
                  <a:schemeClr val="tx1"/>
                </a:solidFill>
                <a:latin typeface="Bell MT" panose="02020503060305020303" pitchFamily="18" charset="0"/>
              </a:rPr>
              <a:t>Gliceraldeído-3-fosfato </a:t>
            </a:r>
          </a:p>
        </p:txBody>
      </p:sp>
      <p:sp>
        <p:nvSpPr>
          <p:cNvPr id="72" name="CaixaDeTexto 71">
            <a:extLst>
              <a:ext uri="{FF2B5EF4-FFF2-40B4-BE49-F238E27FC236}">
                <a16:creationId xmlns:a16="http://schemas.microsoft.com/office/drawing/2014/main" id="{83E1C4A6-BFCD-453B-8D96-A89EC08321CF}"/>
              </a:ext>
            </a:extLst>
          </p:cNvPr>
          <p:cNvSpPr txBox="1"/>
          <p:nvPr/>
        </p:nvSpPr>
        <p:spPr>
          <a:xfrm>
            <a:off x="9508736" y="4039285"/>
            <a:ext cx="2683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Gliceraldeído-3-fosfato</a:t>
            </a:r>
          </a:p>
        </p:txBody>
      </p:sp>
      <p:cxnSp>
        <p:nvCxnSpPr>
          <p:cNvPr id="73" name="Conector de Seta Reta 72">
            <a:extLst>
              <a:ext uri="{FF2B5EF4-FFF2-40B4-BE49-F238E27FC236}">
                <a16:creationId xmlns:a16="http://schemas.microsoft.com/office/drawing/2014/main" id="{1BDAA390-76F7-4A0A-AEC6-60E73AB36ED3}"/>
              </a:ext>
            </a:extLst>
          </p:cNvPr>
          <p:cNvCxnSpPr>
            <a:cxnSpLocks/>
          </p:cNvCxnSpPr>
          <p:nvPr/>
        </p:nvCxnSpPr>
        <p:spPr>
          <a:xfrm>
            <a:off x="9128767" y="4218969"/>
            <a:ext cx="540000" cy="0"/>
          </a:xfrm>
          <a:prstGeom prst="straightConnector1">
            <a:avLst/>
          </a:prstGeom>
          <a:ln w="762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Agrupar 73">
            <a:extLst>
              <a:ext uri="{FF2B5EF4-FFF2-40B4-BE49-F238E27FC236}">
                <a16:creationId xmlns:a16="http://schemas.microsoft.com/office/drawing/2014/main" id="{39570584-9251-4F5E-829A-8C2F98AF4053}"/>
              </a:ext>
            </a:extLst>
          </p:cNvPr>
          <p:cNvGrpSpPr/>
          <p:nvPr/>
        </p:nvGrpSpPr>
        <p:grpSpPr>
          <a:xfrm>
            <a:off x="10484546" y="4444269"/>
            <a:ext cx="1480161" cy="333964"/>
            <a:chOff x="6209293" y="2968835"/>
            <a:chExt cx="1480161" cy="333964"/>
          </a:xfrm>
        </p:grpSpPr>
        <p:cxnSp>
          <p:nvCxnSpPr>
            <p:cNvPr id="75" name="Conector reto 74">
              <a:extLst>
                <a:ext uri="{FF2B5EF4-FFF2-40B4-BE49-F238E27FC236}">
                  <a16:creationId xmlns:a16="http://schemas.microsoft.com/office/drawing/2014/main" id="{914E0711-41F4-42E6-8340-44CD353E76CA}"/>
                </a:ext>
              </a:extLst>
            </p:cNvPr>
            <p:cNvCxnSpPr>
              <a:cxnSpLocks/>
            </p:cNvCxnSpPr>
            <p:nvPr/>
          </p:nvCxnSpPr>
          <p:spPr>
            <a:xfrm>
              <a:off x="7030812" y="3130047"/>
              <a:ext cx="376019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Elipse 75">
              <a:extLst>
                <a:ext uri="{FF2B5EF4-FFF2-40B4-BE49-F238E27FC236}">
                  <a16:creationId xmlns:a16="http://schemas.microsoft.com/office/drawing/2014/main" id="{DE33996C-3887-4F90-AFA3-0B3F38A10A9F}"/>
                </a:ext>
              </a:extLst>
            </p:cNvPr>
            <p:cNvSpPr/>
            <p:nvPr/>
          </p:nvSpPr>
          <p:spPr>
            <a:xfrm>
              <a:off x="6209293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7" name="Elipse 76">
              <a:extLst>
                <a:ext uri="{FF2B5EF4-FFF2-40B4-BE49-F238E27FC236}">
                  <a16:creationId xmlns:a16="http://schemas.microsoft.com/office/drawing/2014/main" id="{E250E416-506D-4C0C-9E1F-EA37B28CE65C}"/>
                </a:ext>
              </a:extLst>
            </p:cNvPr>
            <p:cNvSpPr/>
            <p:nvPr/>
          </p:nvSpPr>
          <p:spPr>
            <a:xfrm>
              <a:off x="6527359" y="296883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8" name="Elipse 77">
              <a:extLst>
                <a:ext uri="{FF2B5EF4-FFF2-40B4-BE49-F238E27FC236}">
                  <a16:creationId xmlns:a16="http://schemas.microsoft.com/office/drawing/2014/main" id="{721A0A20-3E39-4DF2-B394-C1FFBFF265CE}"/>
                </a:ext>
              </a:extLst>
            </p:cNvPr>
            <p:cNvSpPr/>
            <p:nvPr/>
          </p:nvSpPr>
          <p:spPr>
            <a:xfrm>
              <a:off x="6849308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9" name="Elipse 78">
              <a:extLst>
                <a:ext uri="{FF2B5EF4-FFF2-40B4-BE49-F238E27FC236}">
                  <a16:creationId xmlns:a16="http://schemas.microsoft.com/office/drawing/2014/main" id="{C38FF575-2D7F-4B07-8C21-84D342D0DA1E}"/>
                </a:ext>
              </a:extLst>
            </p:cNvPr>
            <p:cNvSpPr/>
            <p:nvPr/>
          </p:nvSpPr>
          <p:spPr>
            <a:xfrm>
              <a:off x="7376937" y="2980374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accent6">
                      <a:lumMod val="75000"/>
                    </a:schemeClr>
                  </a:solidFill>
                </a:rPr>
                <a:t>P</a:t>
              </a:r>
            </a:p>
          </p:txBody>
        </p:sp>
      </p:grpSp>
      <p:sp>
        <p:nvSpPr>
          <p:cNvPr id="80" name="Retângulo: Cantos Arredondados 79">
            <a:extLst>
              <a:ext uri="{FF2B5EF4-FFF2-40B4-BE49-F238E27FC236}">
                <a16:creationId xmlns:a16="http://schemas.microsoft.com/office/drawing/2014/main" id="{05F37094-6DE4-4260-B47B-4EA6D12763F2}"/>
              </a:ext>
            </a:extLst>
          </p:cNvPr>
          <p:cNvSpPr/>
          <p:nvPr/>
        </p:nvSpPr>
        <p:spPr>
          <a:xfrm>
            <a:off x="9770150" y="4934071"/>
            <a:ext cx="2377440" cy="640009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  <a:latin typeface="Bell MT" panose="02020503060305020303" pitchFamily="18" charset="0"/>
              </a:rPr>
              <a:t>Será utilizada na </a:t>
            </a:r>
          </a:p>
          <a:p>
            <a:pPr algn="ctr"/>
            <a:r>
              <a:rPr lang="pt-BR" dirty="0">
                <a:solidFill>
                  <a:schemeClr val="tx1"/>
                </a:solidFill>
                <a:latin typeface="Bell MT" panose="02020503060305020303" pitchFamily="18" charset="0"/>
              </a:rPr>
              <a:t>2ª Etapa</a:t>
            </a:r>
          </a:p>
        </p:txBody>
      </p:sp>
      <p:sp>
        <p:nvSpPr>
          <p:cNvPr id="81" name="Retângulo: Cantos Arredondados 80">
            <a:extLst>
              <a:ext uri="{FF2B5EF4-FFF2-40B4-BE49-F238E27FC236}">
                <a16:creationId xmlns:a16="http://schemas.microsoft.com/office/drawing/2014/main" id="{8DD5CACC-D38B-4981-9641-6B118170BA83}"/>
              </a:ext>
            </a:extLst>
          </p:cNvPr>
          <p:cNvSpPr/>
          <p:nvPr/>
        </p:nvSpPr>
        <p:spPr>
          <a:xfrm>
            <a:off x="8166199" y="3234212"/>
            <a:ext cx="2377440" cy="640009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pt-BR" dirty="0">
                <a:solidFill>
                  <a:prstClr val="black"/>
                </a:solidFill>
                <a:latin typeface="Bell MT" panose="02020503060305020303" pitchFamily="18" charset="0"/>
              </a:rPr>
              <a:t>Triose fosfato </a:t>
            </a:r>
            <a:r>
              <a:rPr lang="pt-BR" dirty="0" err="1">
                <a:solidFill>
                  <a:prstClr val="black"/>
                </a:solidFill>
                <a:latin typeface="Bell MT" panose="02020503060305020303" pitchFamily="18" charset="0"/>
              </a:rPr>
              <a:t>isomerase</a:t>
            </a:r>
            <a:endParaRPr lang="pt-BR" dirty="0">
              <a:solidFill>
                <a:prstClr val="black"/>
              </a:solidFill>
              <a:latin typeface="Bell MT" panose="02020503060305020303" pitchFamily="18" charset="0"/>
            </a:endParaRPr>
          </a:p>
        </p:txBody>
      </p:sp>
      <p:sp>
        <p:nvSpPr>
          <p:cNvPr id="82" name="CaixaDeTexto 81">
            <a:extLst>
              <a:ext uri="{FF2B5EF4-FFF2-40B4-BE49-F238E27FC236}">
                <a16:creationId xmlns:a16="http://schemas.microsoft.com/office/drawing/2014/main" id="{34AF4251-E4D7-4AE9-8BB3-F6F27257F14A}"/>
              </a:ext>
            </a:extLst>
          </p:cNvPr>
          <p:cNvSpPr txBox="1"/>
          <p:nvPr/>
        </p:nvSpPr>
        <p:spPr>
          <a:xfrm>
            <a:off x="8486207" y="4436754"/>
            <a:ext cx="183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1" dirty="0">
                <a:solidFill>
                  <a:schemeClr val="bg1"/>
                </a:solidFill>
                <a:latin typeface="Bell MT" panose="02020503060305020303" pitchFamily="18" charset="0"/>
              </a:rPr>
              <a:t>5</a:t>
            </a: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º Reação</a:t>
            </a:r>
          </a:p>
        </p:txBody>
      </p:sp>
      <p:grpSp>
        <p:nvGrpSpPr>
          <p:cNvPr id="83" name="Agrupar 82">
            <a:extLst>
              <a:ext uri="{FF2B5EF4-FFF2-40B4-BE49-F238E27FC236}">
                <a16:creationId xmlns:a16="http://schemas.microsoft.com/office/drawing/2014/main" id="{C4CB298D-D572-4C3C-92A1-78AAD20D0CDA}"/>
              </a:ext>
            </a:extLst>
          </p:cNvPr>
          <p:cNvGrpSpPr/>
          <p:nvPr/>
        </p:nvGrpSpPr>
        <p:grpSpPr>
          <a:xfrm>
            <a:off x="0" y="0"/>
            <a:ext cx="3078051" cy="634957"/>
            <a:chOff x="0" y="0"/>
            <a:chExt cx="3078051" cy="634957"/>
          </a:xfrm>
        </p:grpSpPr>
        <p:sp>
          <p:nvSpPr>
            <p:cNvPr id="84" name="Retângulo 83">
              <a:extLst>
                <a:ext uri="{FF2B5EF4-FFF2-40B4-BE49-F238E27FC236}">
                  <a16:creationId xmlns:a16="http://schemas.microsoft.com/office/drawing/2014/main" id="{C3FD6931-D08B-49EC-9A3F-A42A65D57929}"/>
                </a:ext>
              </a:extLst>
            </p:cNvPr>
            <p:cNvSpPr/>
            <p:nvPr/>
          </p:nvSpPr>
          <p:spPr>
            <a:xfrm>
              <a:off x="0" y="0"/>
              <a:ext cx="3078051" cy="634957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5" name="CaixaDeTexto 84">
              <a:extLst>
                <a:ext uri="{FF2B5EF4-FFF2-40B4-BE49-F238E27FC236}">
                  <a16:creationId xmlns:a16="http://schemas.microsoft.com/office/drawing/2014/main" id="{E6F5F630-A018-4945-A5CE-657F16EE785F}"/>
                </a:ext>
              </a:extLst>
            </p:cNvPr>
            <p:cNvSpPr txBox="1"/>
            <p:nvPr/>
          </p:nvSpPr>
          <p:spPr>
            <a:xfrm>
              <a:off x="0" y="81296"/>
              <a:ext cx="2974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ell MT" panose="02020503060305020303" pitchFamily="18" charset="0"/>
                  <a:ea typeface="+mn-ea"/>
                  <a:cs typeface="+mn-cs"/>
                </a:rPr>
                <a:t>1º Etapa da glicólise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832665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02565 -3.33333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-0.03502 2.22222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3.33333E-6 L -3.54167E-6 -0.11736 C -3.54167E-6 -0.17014 0.10157 -0.23449 0.18464 -0.23449 L 0.36914 -0.23449 " pathEditMode="relative" rAng="0" ptsTypes="AAAA">
                                      <p:cBhvr>
                                        <p:cTn id="3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51" y="-1173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03 2.22222E-6 L -0.03503 0.10231 C -0.03503 0.14838 0.1112 0.20532 0.23021 0.20532 L 0.49583 0.20532 " pathEditMode="relative" rAng="0" ptsTypes="AAAA">
                                      <p:cBhvr>
                                        <p:cTn id="5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36" y="10255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1" grpId="0"/>
      <p:bldP spid="22" grpId="0"/>
      <p:bldP spid="28" grpId="0"/>
      <p:bldP spid="7" grpId="0" animBg="1"/>
      <p:bldP spid="71" grpId="0" animBg="1"/>
      <p:bldP spid="72" grpId="0"/>
      <p:bldP spid="80" grpId="0" animBg="1"/>
      <p:bldP spid="81" grpId="0" animBg="1"/>
      <p:bldP spid="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64A12A64-E284-4176-87C5-11AC1BE15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7031" y="485236"/>
            <a:ext cx="9144000" cy="4782223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  <a:t>Glicólise</a:t>
            </a:r>
            <a:b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  <a:t>2ª etapa</a:t>
            </a:r>
            <a:b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b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  <a:t>Fase de Produção</a:t>
            </a:r>
            <a:b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b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pt-BR" b="1" dirty="0">
                <a:solidFill>
                  <a:schemeClr val="bg1"/>
                </a:solidFill>
                <a:latin typeface="Bell MT" panose="02020503060305020303" pitchFamily="18" charset="0"/>
              </a:rPr>
              <a:t>Fase das Trioses</a:t>
            </a: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2FB46D7C-9AA6-4B3F-B837-E2EB47689934}"/>
              </a:ext>
            </a:extLst>
          </p:cNvPr>
          <p:cNvGrpSpPr/>
          <p:nvPr/>
        </p:nvGrpSpPr>
        <p:grpSpPr>
          <a:xfrm>
            <a:off x="7431110" y="5267459"/>
            <a:ext cx="1428131" cy="534431"/>
            <a:chOff x="250032" y="2957295"/>
            <a:chExt cx="925655" cy="322426"/>
          </a:xfrm>
        </p:grpSpPr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6EA5C6D3-BEEC-4B66-8A45-762810B75E94}"/>
                </a:ext>
              </a:extLst>
            </p:cNvPr>
            <p:cNvSpPr/>
            <p:nvPr/>
          </p:nvSpPr>
          <p:spPr>
            <a:xfrm>
              <a:off x="250032" y="2957296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92F14ABC-BB4B-40EC-ACDC-DA2F13ED7B5F}"/>
                </a:ext>
              </a:extLst>
            </p:cNvPr>
            <p:cNvSpPr/>
            <p:nvPr/>
          </p:nvSpPr>
          <p:spPr>
            <a:xfrm>
              <a:off x="539622" y="2957295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14B4F97F-F8FD-4A94-93DA-30B943704D26}"/>
                </a:ext>
              </a:extLst>
            </p:cNvPr>
            <p:cNvSpPr/>
            <p:nvPr/>
          </p:nvSpPr>
          <p:spPr>
            <a:xfrm>
              <a:off x="863170" y="2957296"/>
              <a:ext cx="312517" cy="3224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7521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2206</TotalTime>
  <Words>719</Words>
  <Application>Microsoft Office PowerPoint</Application>
  <PresentationFormat>Widescreen</PresentationFormat>
  <Paragraphs>350</Paragraphs>
  <Slides>27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27</vt:i4>
      </vt:variant>
    </vt:vector>
  </HeadingPairs>
  <TitlesOfParts>
    <vt:vector size="35" baseType="lpstr">
      <vt:lpstr>Arial</vt:lpstr>
      <vt:lpstr>Bell MT</vt:lpstr>
      <vt:lpstr>Calibri</vt:lpstr>
      <vt:lpstr>Calibri Light</vt:lpstr>
      <vt:lpstr>Eras Bold ITC</vt:lpstr>
      <vt:lpstr>Times New Roman</vt:lpstr>
      <vt:lpstr>Tema do Office</vt:lpstr>
      <vt:lpstr>2_Tema do Office</vt:lpstr>
      <vt:lpstr>Apresentação do PowerPoint</vt:lpstr>
      <vt:lpstr>Resumo MUUUUITO resumido da Respiração celular aeróbica</vt:lpstr>
      <vt:lpstr>Glicólise</vt:lpstr>
      <vt:lpstr>Objetivos da aula</vt:lpstr>
      <vt:lpstr>Glicólise 1ª etapa  Fase de Investimento  Fase das hexoses</vt:lpstr>
      <vt:lpstr>Apresentação do PowerPoint</vt:lpstr>
      <vt:lpstr>Apresentação do PowerPoint</vt:lpstr>
      <vt:lpstr>Apresentação do PowerPoint</vt:lpstr>
      <vt:lpstr>Glicólise 2ª etapa  Fase de Produção  Fase das Trioses</vt:lpstr>
      <vt:lpstr>Apresentação do PowerPoint</vt:lpstr>
      <vt:lpstr>Apresentação do PowerPoint</vt:lpstr>
      <vt:lpstr>Apresentação do PowerPoint</vt:lpstr>
      <vt:lpstr>Glicólise</vt:lpstr>
      <vt:lpstr>Saldo final</vt:lpstr>
      <vt:lpstr>Glicólise  Com a fórmula estrutural das moléculas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Em qual compartimento da célula a glicose ocorre?</vt:lpstr>
      <vt:lpstr>Como os níveis de ATP e NADH podem interferir no fluxo de reações da glicólise?</vt:lpstr>
      <vt:lpstr>A glicólise resulta em um saldo positivo ou negativo na produção de ATP?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Glicólise</dc:title>
  <dc:creator>Danilo Andrade</dc:creator>
  <cp:lastModifiedBy>Danilo Andrade</cp:lastModifiedBy>
  <cp:revision>232</cp:revision>
  <dcterms:created xsi:type="dcterms:W3CDTF">2022-09-19T13:19:09Z</dcterms:created>
  <dcterms:modified xsi:type="dcterms:W3CDTF">2024-04-11T20:05:01Z</dcterms:modified>
</cp:coreProperties>
</file>